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96"/>
  </p:notesMasterIdLst>
  <p:sldIdLst>
    <p:sldId id="256" r:id="rId2"/>
    <p:sldId id="311" r:id="rId3"/>
    <p:sldId id="312" r:id="rId4"/>
    <p:sldId id="367" r:id="rId5"/>
    <p:sldId id="372" r:id="rId6"/>
    <p:sldId id="373" r:id="rId7"/>
    <p:sldId id="374" r:id="rId8"/>
    <p:sldId id="259" r:id="rId9"/>
    <p:sldId id="375" r:id="rId10"/>
    <p:sldId id="376" r:id="rId11"/>
    <p:sldId id="377" r:id="rId12"/>
    <p:sldId id="378" r:id="rId13"/>
    <p:sldId id="268" r:id="rId14"/>
    <p:sldId id="379" r:id="rId15"/>
    <p:sldId id="380" r:id="rId16"/>
    <p:sldId id="381" r:id="rId17"/>
    <p:sldId id="382" r:id="rId18"/>
    <p:sldId id="383" r:id="rId19"/>
    <p:sldId id="385" r:id="rId20"/>
    <p:sldId id="386" r:id="rId21"/>
    <p:sldId id="441" r:id="rId22"/>
    <p:sldId id="387" r:id="rId23"/>
    <p:sldId id="388" r:id="rId24"/>
    <p:sldId id="389" r:id="rId25"/>
    <p:sldId id="390" r:id="rId26"/>
    <p:sldId id="442" r:id="rId27"/>
    <p:sldId id="391" r:id="rId28"/>
    <p:sldId id="400" r:id="rId29"/>
    <p:sldId id="1614" r:id="rId30"/>
    <p:sldId id="393" r:id="rId31"/>
    <p:sldId id="394" r:id="rId32"/>
    <p:sldId id="395" r:id="rId33"/>
    <p:sldId id="398" r:id="rId34"/>
    <p:sldId id="302" r:id="rId35"/>
    <p:sldId id="306" r:id="rId36"/>
    <p:sldId id="307" r:id="rId37"/>
    <p:sldId id="368" r:id="rId38"/>
    <p:sldId id="406" r:id="rId39"/>
    <p:sldId id="409" r:id="rId40"/>
    <p:sldId id="410" r:id="rId41"/>
    <p:sldId id="412" r:id="rId42"/>
    <p:sldId id="413" r:id="rId43"/>
    <p:sldId id="414" r:id="rId44"/>
    <p:sldId id="415" r:id="rId45"/>
    <p:sldId id="416" r:id="rId46"/>
    <p:sldId id="419" r:id="rId47"/>
    <p:sldId id="421" r:id="rId48"/>
    <p:sldId id="423" r:id="rId49"/>
    <p:sldId id="424" r:id="rId50"/>
    <p:sldId id="426" r:id="rId51"/>
    <p:sldId id="428" r:id="rId52"/>
    <p:sldId id="427" r:id="rId53"/>
    <p:sldId id="430" r:id="rId54"/>
    <p:sldId id="431" r:id="rId55"/>
    <p:sldId id="432" r:id="rId56"/>
    <p:sldId id="433" r:id="rId57"/>
    <p:sldId id="437" r:id="rId58"/>
    <p:sldId id="291" r:id="rId59"/>
    <p:sldId id="436" r:id="rId60"/>
    <p:sldId id="292" r:id="rId61"/>
    <p:sldId id="293" r:id="rId62"/>
    <p:sldId id="294" r:id="rId63"/>
    <p:sldId id="299" r:id="rId64"/>
    <p:sldId id="300" r:id="rId65"/>
    <p:sldId id="301" r:id="rId66"/>
    <p:sldId id="350" r:id="rId67"/>
    <p:sldId id="349" r:id="rId68"/>
    <p:sldId id="438" r:id="rId69"/>
    <p:sldId id="351" r:id="rId70"/>
    <p:sldId id="317" r:id="rId71"/>
    <p:sldId id="318" r:id="rId72"/>
    <p:sldId id="440" r:id="rId73"/>
    <p:sldId id="315" r:id="rId74"/>
    <p:sldId id="325" r:id="rId75"/>
    <p:sldId id="326" r:id="rId76"/>
    <p:sldId id="327" r:id="rId77"/>
    <p:sldId id="331" r:id="rId78"/>
    <p:sldId id="343" r:id="rId79"/>
    <p:sldId id="332" r:id="rId80"/>
    <p:sldId id="1615" r:id="rId81"/>
    <p:sldId id="336" r:id="rId82"/>
    <p:sldId id="337" r:id="rId83"/>
    <p:sldId id="338" r:id="rId84"/>
    <p:sldId id="1616" r:id="rId85"/>
    <p:sldId id="344" r:id="rId86"/>
    <p:sldId id="1617" r:id="rId87"/>
    <p:sldId id="359" r:id="rId88"/>
    <p:sldId id="360" r:id="rId89"/>
    <p:sldId id="361" r:id="rId90"/>
    <p:sldId id="362" r:id="rId91"/>
    <p:sldId id="364" r:id="rId92"/>
    <p:sldId id="365" r:id="rId93"/>
    <p:sldId id="366" r:id="rId94"/>
    <p:sldId id="161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D88CB6-0193-104A-95B6-2D1B01053E2B}">
          <p14:sldIdLst>
            <p14:sldId id="256"/>
            <p14:sldId id="311"/>
            <p14:sldId id="312"/>
            <p14:sldId id="367"/>
          </p14:sldIdLst>
        </p14:section>
        <p14:section name="Illumination" id="{2AA98512-C05E-194F-8AA8-CCE65E99F243}">
          <p14:sldIdLst>
            <p14:sldId id="372"/>
            <p14:sldId id="373"/>
            <p14:sldId id="374"/>
            <p14:sldId id="259"/>
            <p14:sldId id="375"/>
            <p14:sldId id="376"/>
            <p14:sldId id="377"/>
            <p14:sldId id="378"/>
            <p14:sldId id="268"/>
            <p14:sldId id="379"/>
            <p14:sldId id="380"/>
            <p14:sldId id="381"/>
            <p14:sldId id="382"/>
            <p14:sldId id="383"/>
            <p14:sldId id="385"/>
            <p14:sldId id="386"/>
            <p14:sldId id="441"/>
            <p14:sldId id="387"/>
            <p14:sldId id="388"/>
            <p14:sldId id="389"/>
            <p14:sldId id="390"/>
            <p14:sldId id="442"/>
            <p14:sldId id="391"/>
            <p14:sldId id="400"/>
            <p14:sldId id="1614"/>
            <p14:sldId id="393"/>
            <p14:sldId id="394"/>
            <p14:sldId id="395"/>
            <p14:sldId id="398"/>
          </p14:sldIdLst>
        </p14:section>
        <p14:section name="Ambient Occlusion &amp; Evironment Mapping" id="{CF0C9584-8862-0D41-A68A-7DA07F55E7D5}">
          <p14:sldIdLst>
            <p14:sldId id="302"/>
            <p14:sldId id="306"/>
            <p14:sldId id="307"/>
            <p14:sldId id="368"/>
          </p14:sldIdLst>
        </p14:section>
        <p14:section name="Texture Mapping" id="{CDFEF018-26F6-5241-946F-9396BAFDF7C3}">
          <p14:sldIdLst>
            <p14:sldId id="406"/>
            <p14:sldId id="409"/>
            <p14:sldId id="410"/>
            <p14:sldId id="412"/>
            <p14:sldId id="413"/>
            <p14:sldId id="414"/>
            <p14:sldId id="415"/>
            <p14:sldId id="416"/>
            <p14:sldId id="419"/>
            <p14:sldId id="421"/>
            <p14:sldId id="423"/>
            <p14:sldId id="424"/>
            <p14:sldId id="426"/>
            <p14:sldId id="428"/>
            <p14:sldId id="427"/>
            <p14:sldId id="430"/>
            <p14:sldId id="431"/>
            <p14:sldId id="432"/>
            <p14:sldId id="433"/>
          </p14:sldIdLst>
        </p14:section>
        <p14:section name="Texture Mapping Applications" id="{93999A4B-38D7-6B45-9F31-A5C67AA8E602}">
          <p14:sldIdLst>
            <p14:sldId id="437"/>
            <p14:sldId id="291"/>
            <p14:sldId id="436"/>
            <p14:sldId id="292"/>
            <p14:sldId id="293"/>
            <p14:sldId id="294"/>
            <p14:sldId id="299"/>
            <p14:sldId id="300"/>
            <p14:sldId id="301"/>
            <p14:sldId id="350"/>
            <p14:sldId id="349"/>
            <p14:sldId id="438"/>
          </p14:sldIdLst>
        </p14:section>
        <p14:section name="Shadow Mapping" id="{874BC5B4-CC91-824D-9155-63673FCEEEB8}">
          <p14:sldIdLst>
            <p14:sldId id="351"/>
            <p14:sldId id="317"/>
            <p14:sldId id="318"/>
            <p14:sldId id="440"/>
            <p14:sldId id="315"/>
            <p14:sldId id="325"/>
            <p14:sldId id="326"/>
            <p14:sldId id="327"/>
            <p14:sldId id="331"/>
            <p14:sldId id="343"/>
            <p14:sldId id="332"/>
            <p14:sldId id="1615"/>
            <p14:sldId id="336"/>
            <p14:sldId id="337"/>
            <p14:sldId id="338"/>
            <p14:sldId id="1616"/>
            <p14:sldId id="344"/>
            <p14:sldId id="1617"/>
            <p14:sldId id="359"/>
            <p14:sldId id="360"/>
            <p14:sldId id="361"/>
            <p14:sldId id="362"/>
            <p14:sldId id="364"/>
            <p14:sldId id="365"/>
            <p14:sldId id="366"/>
            <p14:sldId id="1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90196"/>
  </p:normalViewPr>
  <p:slideViewPr>
    <p:cSldViewPr>
      <p:cViewPr varScale="1">
        <p:scale>
          <a:sx n="98" d="100"/>
          <a:sy n="98" d="100"/>
        </p:scale>
        <p:origin x="208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14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287502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489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79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33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2140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65" r:id="rId2"/>
    <p:sldLayoutId id="2147483766" r:id="rId3"/>
    <p:sldLayoutId id="2147483767" r:id="rId4"/>
    <p:sldLayoutId id="2147483768" r:id="rId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6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jpg"/><Relationship Id="rId5" Type="http://schemas.openxmlformats.org/officeDocument/2006/relationships/image" Target="../media/image68.png"/><Relationship Id="rId10" Type="http://schemas.openxmlformats.org/officeDocument/2006/relationships/image" Target="../media/image73.jp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2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9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liverm-h.blogspot.com/2012/02/" TargetMode="External"/><Relationship Id="rId7" Type="http://schemas.openxmlformats.org/officeDocument/2006/relationships/image" Target="../media/image116.tiff"/><Relationship Id="rId2" Type="http://schemas.openxmlformats.org/officeDocument/2006/relationships/hyperlink" Target="https://en.wikipedia.org/wiki/Oren%E2%80%93Nayar_reflectance_mode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tiff"/><Relationship Id="rId5" Type="http://schemas.openxmlformats.org/officeDocument/2006/relationships/image" Target="../media/image114.tiff"/><Relationship Id="rId4" Type="http://schemas.openxmlformats.org/officeDocument/2006/relationships/image" Target="../media/image1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9.png"/><Relationship Id="rId5" Type="http://schemas.openxmlformats.org/officeDocument/2006/relationships/image" Target="../media/image122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9.png"/><Relationship Id="rId4" Type="http://schemas.openxmlformats.org/officeDocument/2006/relationships/image" Target="../media/image121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tiff"/><Relationship Id="rId3" Type="http://schemas.openxmlformats.org/officeDocument/2006/relationships/hyperlink" Target="https://slideplayer.com/slide/9989581/" TargetMode="External"/><Relationship Id="rId7" Type="http://schemas.openxmlformats.org/officeDocument/2006/relationships/image" Target="../media/image141.tiff"/><Relationship Id="rId2" Type="http://schemas.openxmlformats.org/officeDocument/2006/relationships/hyperlink" Target="https://en.wikipedia.org/wiki/Blinn%E2%80%93Phong_reflection_mode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tiff"/><Relationship Id="rId5" Type="http://schemas.openxmlformats.org/officeDocument/2006/relationships/image" Target="../media/image139.tiff"/><Relationship Id="rId10" Type="http://schemas.openxmlformats.org/officeDocument/2006/relationships/image" Target="../media/image144.png"/><Relationship Id="rId4" Type="http://schemas.openxmlformats.org/officeDocument/2006/relationships/hyperlink" Target="https://gamedev.stackexchange.com/questions/67679/how-can-i-create-a-shader-that-will-reproduce-this-lighting-effect-on-terrain" TargetMode="External"/><Relationship Id="rId9" Type="http://schemas.openxmlformats.org/officeDocument/2006/relationships/image" Target="../media/image14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abstract/document/5733331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6.png"/><Relationship Id="rId7" Type="http://schemas.openxmlformats.org/officeDocument/2006/relationships/image" Target="../media/image15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47.png"/><Relationship Id="rId9" Type="http://schemas.openxmlformats.org/officeDocument/2006/relationships/image" Target="../media/image1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5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7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fdAILHTcZk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fdAILHTcZk?feature=oembed" TargetMode="External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lyzo9ll9Vw?feature=oembed" TargetMode="External"/><Relationship Id="rId4" Type="http://schemas.openxmlformats.org/officeDocument/2006/relationships/hyperlink" Target="https://youtu.be/qlyzo9ll9Vw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hyperlink" Target="http://jeromeetienne.github.i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hyperlink" Target="https://threejs.org/examples/#webgl_materials_bumpmap_sk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8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hyperlink" Target="http://www.ironlore.com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jpg"/><Relationship Id="rId7" Type="http://schemas.openxmlformats.org/officeDocument/2006/relationships/image" Target="../media/image237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6.png"/><Relationship Id="rId5" Type="http://schemas.openxmlformats.org/officeDocument/2006/relationships/image" Target="../media/image235.jpg"/><Relationship Id="rId4" Type="http://schemas.openxmlformats.org/officeDocument/2006/relationships/image" Target="../media/image234.png"/><Relationship Id="rId9" Type="http://schemas.openxmlformats.org/officeDocument/2006/relationships/image" Target="../media/image239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tiff"/><Relationship Id="rId2" Type="http://schemas.openxmlformats.org/officeDocument/2006/relationships/image" Target="../media/image261.tiff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4.png"/><Relationship Id="rId2" Type="http://schemas.openxmlformats.org/officeDocument/2006/relationships/video" Target="https://www.youtube.com/embed/g-AFYDhyN3w?feature=oembed" TargetMode="External"/><Relationship Id="rId1" Type="http://schemas.openxmlformats.org/officeDocument/2006/relationships/video" Target="https://www.youtube.com/embed/C70V0ugtoAw?feature=oembed" TargetMode="External"/><Relationship Id="rId6" Type="http://schemas.openxmlformats.org/officeDocument/2006/relationships/image" Target="../media/image263.png"/><Relationship Id="rId5" Type="http://schemas.openxmlformats.org/officeDocument/2006/relationships/hyperlink" Target="https://youtu.be/g-AFYDhyN3w" TargetMode="External"/><Relationship Id="rId4" Type="http://schemas.openxmlformats.org/officeDocument/2006/relationships/hyperlink" Target="https://youtu.be/C70V0ugtoAw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jpg"/><Relationship Id="rId5" Type="http://schemas.openxmlformats.org/officeDocument/2006/relationships/image" Target="../media/image270.png"/><Relationship Id="rId4" Type="http://schemas.openxmlformats.org/officeDocument/2006/relationships/image" Target="../media/image26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19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g"/><Relationship Id="rId3" Type="http://schemas.openxmlformats.org/officeDocument/2006/relationships/image" Target="../media/image273.jpg"/><Relationship Id="rId7" Type="http://schemas.openxmlformats.org/officeDocument/2006/relationships/image" Target="../media/image269.jp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jpg"/><Relationship Id="rId11" Type="http://schemas.openxmlformats.org/officeDocument/2006/relationships/image" Target="../media/image271.jpg"/><Relationship Id="rId5" Type="http://schemas.openxmlformats.org/officeDocument/2006/relationships/image" Target="../media/image275.jpg"/><Relationship Id="rId10" Type="http://schemas.openxmlformats.org/officeDocument/2006/relationships/image" Target="../media/image278.jpg"/><Relationship Id="rId4" Type="http://schemas.openxmlformats.org/officeDocument/2006/relationships/image" Target="../media/image274.jpg"/><Relationship Id="rId9" Type="http://schemas.openxmlformats.org/officeDocument/2006/relationships/image" Target="../media/image277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Lighting, Shading, and Other Effects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8">
                <a:extLst>
                  <a:ext uri="{FF2B5EF4-FFF2-40B4-BE49-F238E27FC236}">
                    <a16:creationId xmlns:a16="http://schemas.microsoft.com/office/drawing/2014/main" id="{033B26C7-4373-E54C-925A-5DD2F07C8A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NORMAL</a:t>
                </a:r>
              </a:p>
              <a:p>
                <a:pPr lvl="1"/>
                <a:r>
                  <a:rPr lang="en-US" dirty="0"/>
                  <a:t>Perpendicular to tangent plane of surface</a:t>
                </a:r>
              </a:p>
              <a:p>
                <a:pPr lvl="1"/>
                <a:r>
                  <a:rPr lang="en-US" dirty="0"/>
                  <a:t>For triangles:</a:t>
                </a:r>
              </a:p>
              <a:p>
                <a:pPr lvl="2"/>
                <a:r>
                  <a:rPr lang="en-US" dirty="0"/>
                  <a:t>Cross product of two edges of that triangle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vertices:</a:t>
                </a:r>
              </a:p>
              <a:p>
                <a:pPr lvl="2"/>
                <a:r>
                  <a:rPr lang="en-US" dirty="0"/>
                  <a:t>Average the normal of triangles it contributes too</a:t>
                </a:r>
              </a:p>
            </p:txBody>
          </p:sp>
        </mc:Choice>
        <mc:Fallback xmlns="">
          <p:sp>
            <p:nvSpPr>
              <p:cNvPr id="29" name="Content Placeholder 28">
                <a:extLst>
                  <a:ext uri="{FF2B5EF4-FFF2-40B4-BE49-F238E27FC236}">
                    <a16:creationId xmlns:a16="http://schemas.microsoft.com/office/drawing/2014/main" id="{033B26C7-4373-E54C-925A-5DD2F07C8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13" t="-1217" b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A671D47E-881F-B447-9CE7-9E81A159E86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9967876" y="2849598"/>
            <a:ext cx="63689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sz="1577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15954" y="3803018"/>
            <a:ext cx="3668636" cy="1491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7442899" y="3828681"/>
            <a:ext cx="3609595" cy="1384692"/>
          </a:xfrm>
          <a:custGeom>
            <a:avLst/>
            <a:gdLst/>
            <a:ahLst/>
            <a:cxnLst/>
            <a:rect l="l" t="t" r="r" b="b"/>
            <a:pathLst>
              <a:path w="5952490" h="2283459">
                <a:moveTo>
                  <a:pt x="5925013" y="0"/>
                </a:moveTo>
                <a:lnTo>
                  <a:pt x="0" y="1212829"/>
                </a:lnTo>
                <a:lnTo>
                  <a:pt x="5952436" y="2282956"/>
                </a:lnTo>
                <a:lnTo>
                  <a:pt x="59250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7442900" y="3828681"/>
            <a:ext cx="3609595" cy="1384692"/>
          </a:xfrm>
          <a:custGeom>
            <a:avLst/>
            <a:gdLst/>
            <a:ahLst/>
            <a:cxnLst/>
            <a:rect l="l" t="t" r="r" b="b"/>
            <a:pathLst>
              <a:path w="5952490" h="2283459">
                <a:moveTo>
                  <a:pt x="0" y="1212830"/>
                </a:moveTo>
                <a:lnTo>
                  <a:pt x="5925005" y="0"/>
                </a:lnTo>
                <a:lnTo>
                  <a:pt x="5952434" y="2282957"/>
                </a:lnTo>
                <a:lnTo>
                  <a:pt x="0" y="1212830"/>
                </a:lnTo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 txBox="1"/>
          <p:nvPr/>
        </p:nvSpPr>
        <p:spPr>
          <a:xfrm>
            <a:off x="7015334" y="4589375"/>
            <a:ext cx="2414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12" dirty="0">
                <a:solidFill>
                  <a:srgbClr val="3F67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  <a:endParaRPr sz="157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64756" y="5268779"/>
            <a:ext cx="2414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12" dirty="0">
                <a:solidFill>
                  <a:srgbClr val="3F67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  <a:endParaRPr sz="157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36194" y="3427408"/>
            <a:ext cx="2414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12" dirty="0">
                <a:solidFill>
                  <a:srgbClr val="3F67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</a:t>
            </a:r>
            <a:endParaRPr sz="157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28142" y="5046544"/>
            <a:ext cx="12861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12" dirty="0">
                <a:solidFill>
                  <a:schemeClr val="accent2"/>
                </a:solidFill>
                <a:latin typeface="Helvetica"/>
                <a:cs typeface="Helvetica"/>
              </a:rPr>
              <a:t>u</a:t>
            </a:r>
            <a:endParaRPr sz="1577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28142" y="3579797"/>
            <a:ext cx="117060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9" dirty="0">
                <a:solidFill>
                  <a:schemeClr val="accent2"/>
                </a:solidFill>
                <a:latin typeface="Helvetica"/>
                <a:cs typeface="Helvetica"/>
              </a:rPr>
              <a:t>v</a:t>
            </a:r>
            <a:endParaRPr sz="1577">
              <a:solidFill>
                <a:schemeClr val="accent2"/>
              </a:solidFill>
              <a:latin typeface="Helvetica"/>
              <a:cs typeface="Helvetica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DF638C-9A8D-BF43-BA0B-E905094F58FE}"/>
              </a:ext>
            </a:extLst>
          </p:cNvPr>
          <p:cNvCxnSpPr/>
          <p:nvPr/>
        </p:nvCxnSpPr>
        <p:spPr>
          <a:xfrm flipV="1">
            <a:off x="9829800" y="2377770"/>
            <a:ext cx="0" cy="2211605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69A700-B9AE-0D4D-AD65-EDE16DC39292}"/>
              </a:ext>
            </a:extLst>
          </p:cNvPr>
          <p:cNvCxnSpPr>
            <a:cxnSpLocks/>
          </p:cNvCxnSpPr>
          <p:nvPr/>
        </p:nvCxnSpPr>
        <p:spPr>
          <a:xfrm flipV="1">
            <a:off x="7620000" y="3680602"/>
            <a:ext cx="2984773" cy="662799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E0439A-F33B-D646-9E80-C1EA7A84A15A}"/>
              </a:ext>
            </a:extLst>
          </p:cNvPr>
          <p:cNvCxnSpPr>
            <a:cxnSpLocks/>
          </p:cNvCxnSpPr>
          <p:nvPr/>
        </p:nvCxnSpPr>
        <p:spPr>
          <a:xfrm>
            <a:off x="7555832" y="4764505"/>
            <a:ext cx="3096126" cy="593558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1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307084" y="5065593"/>
            <a:ext cx="1643841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400" spc="-30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sz="2400" spc="-4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48762" y="5065593"/>
            <a:ext cx="2553748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Directional</a:t>
            </a:r>
            <a:r>
              <a:rPr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7459" y="5065593"/>
            <a:ext cx="1580690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Spot</a:t>
            </a:r>
            <a:r>
              <a:rPr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81943" y="2190352"/>
            <a:ext cx="790695" cy="2487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5223660" y="2233042"/>
            <a:ext cx="648834" cy="2286898"/>
          </a:xfrm>
          <a:custGeom>
            <a:avLst/>
            <a:gdLst/>
            <a:ahLst/>
            <a:cxnLst/>
            <a:rect l="l" t="t" r="r" b="b"/>
            <a:pathLst>
              <a:path w="1069975" h="3771265">
                <a:moveTo>
                  <a:pt x="0" y="0"/>
                </a:moveTo>
                <a:lnTo>
                  <a:pt x="1062517" y="3745813"/>
                </a:lnTo>
                <a:lnTo>
                  <a:pt x="1069661" y="377099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5805664" y="4486832"/>
            <a:ext cx="124761" cy="142474"/>
          </a:xfrm>
          <a:custGeom>
            <a:avLst/>
            <a:gdLst/>
            <a:ahLst/>
            <a:cxnLst/>
            <a:rect l="l" t="t" r="r" b="b"/>
            <a:pathLst>
              <a:path w="205740" h="234950">
                <a:moveTo>
                  <a:pt x="205499" y="0"/>
                </a:moveTo>
                <a:lnTo>
                  <a:pt x="0" y="58290"/>
                </a:lnTo>
                <a:lnTo>
                  <a:pt x="161040" y="234644"/>
                </a:lnTo>
                <a:lnTo>
                  <a:pt x="205499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5130235" y="2184823"/>
            <a:ext cx="1020610" cy="2412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5223660" y="2233041"/>
            <a:ext cx="795158" cy="2196793"/>
          </a:xfrm>
          <a:custGeom>
            <a:avLst/>
            <a:gdLst/>
            <a:ahLst/>
            <a:cxnLst/>
            <a:rect l="l" t="t" r="r" b="b"/>
            <a:pathLst>
              <a:path w="1311275" h="3622675">
                <a:moveTo>
                  <a:pt x="0" y="0"/>
                </a:moveTo>
                <a:lnTo>
                  <a:pt x="1302236" y="3597982"/>
                </a:lnTo>
                <a:lnTo>
                  <a:pt x="1311145" y="3622596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5952439" y="4392819"/>
            <a:ext cx="122065" cy="144014"/>
          </a:xfrm>
          <a:custGeom>
            <a:avLst/>
            <a:gdLst/>
            <a:ahLst/>
            <a:cxnLst/>
            <a:rect l="l" t="t" r="r" b="b"/>
            <a:pathLst>
              <a:path w="201295" h="237490">
                <a:moveTo>
                  <a:pt x="200854" y="0"/>
                </a:moveTo>
                <a:lnTo>
                  <a:pt x="0" y="72696"/>
                </a:lnTo>
                <a:lnTo>
                  <a:pt x="173123" y="237203"/>
                </a:lnTo>
                <a:lnTo>
                  <a:pt x="20085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131072" y="2178940"/>
            <a:ext cx="1185365" cy="2319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5223660" y="2233041"/>
            <a:ext cx="953420" cy="2095521"/>
          </a:xfrm>
          <a:custGeom>
            <a:avLst/>
            <a:gdLst/>
            <a:ahLst/>
            <a:cxnLst/>
            <a:rect l="l" t="t" r="r" b="b"/>
            <a:pathLst>
              <a:path w="1572259" h="3455670">
                <a:moveTo>
                  <a:pt x="0" y="0"/>
                </a:moveTo>
                <a:lnTo>
                  <a:pt x="1560943" y="3431597"/>
                </a:lnTo>
                <a:lnTo>
                  <a:pt x="1571781" y="3455425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6111265" y="4287148"/>
            <a:ext cx="118215" cy="144784"/>
          </a:xfrm>
          <a:custGeom>
            <a:avLst/>
            <a:gdLst/>
            <a:ahLst/>
            <a:cxnLst/>
            <a:rect l="l" t="t" r="r" b="b"/>
            <a:pathLst>
              <a:path w="194945" h="238759">
                <a:moveTo>
                  <a:pt x="194435" y="0"/>
                </a:moveTo>
                <a:lnTo>
                  <a:pt x="0" y="88443"/>
                </a:lnTo>
                <a:lnTo>
                  <a:pt x="185661" y="238657"/>
                </a:lnTo>
                <a:lnTo>
                  <a:pt x="19443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5135124" y="2171818"/>
            <a:ext cx="1334133" cy="2239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5226429" y="2230976"/>
            <a:ext cx="1097048" cy="2008882"/>
          </a:xfrm>
          <a:custGeom>
            <a:avLst/>
            <a:gdLst/>
            <a:ahLst/>
            <a:cxnLst/>
            <a:rect l="l" t="t" r="r" b="b"/>
            <a:pathLst>
              <a:path w="1809115" h="3312795">
                <a:moveTo>
                  <a:pt x="0" y="0"/>
                </a:moveTo>
                <a:lnTo>
                  <a:pt x="1796560" y="3289493"/>
                </a:lnTo>
                <a:lnTo>
                  <a:pt x="1809107" y="331246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6259024" y="4194684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1" y="0"/>
                </a:moveTo>
                <a:lnTo>
                  <a:pt x="0" y="102386"/>
                </a:lnTo>
                <a:lnTo>
                  <a:pt x="196120" y="238662"/>
                </a:lnTo>
                <a:lnTo>
                  <a:pt x="18747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5134214" y="2168971"/>
            <a:ext cx="1487283" cy="21547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5223660" y="2233041"/>
            <a:ext cx="1246839" cy="1918777"/>
          </a:xfrm>
          <a:custGeom>
            <a:avLst/>
            <a:gdLst/>
            <a:ahLst/>
            <a:cxnLst/>
            <a:rect l="l" t="t" r="r" b="b"/>
            <a:pathLst>
              <a:path w="2056129" h="3164204">
                <a:moveTo>
                  <a:pt x="0" y="0"/>
                </a:moveTo>
                <a:lnTo>
                  <a:pt x="2041264" y="3141960"/>
                </a:lnTo>
                <a:lnTo>
                  <a:pt x="2055525" y="3163911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6407172" y="4103044"/>
            <a:ext cx="125146" cy="144014"/>
          </a:xfrm>
          <a:custGeom>
            <a:avLst/>
            <a:gdLst/>
            <a:ahLst/>
            <a:cxnLst/>
            <a:rect l="l" t="t" r="r" b="b"/>
            <a:pathLst>
              <a:path w="206375" h="237490">
                <a:moveTo>
                  <a:pt x="179125" y="0"/>
                </a:moveTo>
                <a:lnTo>
                  <a:pt x="0" y="116372"/>
                </a:lnTo>
                <a:lnTo>
                  <a:pt x="205941" y="237309"/>
                </a:lnTo>
                <a:lnTo>
                  <a:pt x="1791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5134053" y="2166012"/>
            <a:ext cx="1651259" cy="2057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5220884" y="2234961"/>
            <a:ext cx="1408181" cy="1817505"/>
          </a:xfrm>
          <a:custGeom>
            <a:avLst/>
            <a:gdLst/>
            <a:ahLst/>
            <a:cxnLst/>
            <a:rect l="l" t="t" r="r" b="b"/>
            <a:pathLst>
              <a:path w="2322195" h="2997200">
                <a:moveTo>
                  <a:pt x="0" y="0"/>
                </a:moveTo>
                <a:lnTo>
                  <a:pt x="2305846" y="2976253"/>
                </a:lnTo>
                <a:lnTo>
                  <a:pt x="2321878" y="299694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6567956" y="4000099"/>
            <a:ext cx="130537" cy="142089"/>
          </a:xfrm>
          <a:custGeom>
            <a:avLst/>
            <a:gdLst/>
            <a:ahLst/>
            <a:cxnLst/>
            <a:rect l="l" t="t" r="r" b="b"/>
            <a:pathLst>
              <a:path w="215265" h="234315">
                <a:moveTo>
                  <a:pt x="168853" y="0"/>
                </a:moveTo>
                <a:lnTo>
                  <a:pt x="0" y="130822"/>
                </a:lnTo>
                <a:lnTo>
                  <a:pt x="215249" y="234269"/>
                </a:lnTo>
                <a:lnTo>
                  <a:pt x="1688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5139656" y="2160190"/>
            <a:ext cx="1806178" cy="1978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5223660" y="2233041"/>
            <a:ext cx="1562207" cy="1735486"/>
          </a:xfrm>
          <a:custGeom>
            <a:avLst/>
            <a:gdLst/>
            <a:ahLst/>
            <a:cxnLst/>
            <a:rect l="l" t="t" r="r" b="b"/>
            <a:pathLst>
              <a:path w="2576195" h="2861945">
                <a:moveTo>
                  <a:pt x="0" y="0"/>
                </a:moveTo>
                <a:lnTo>
                  <a:pt x="2558551" y="2842131"/>
                </a:lnTo>
                <a:lnTo>
                  <a:pt x="2576065" y="2861586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6727031" y="3913180"/>
            <a:ext cx="135158" cy="139778"/>
          </a:xfrm>
          <a:custGeom>
            <a:avLst/>
            <a:gdLst/>
            <a:ahLst/>
            <a:cxnLst/>
            <a:rect l="l" t="t" r="r" b="b"/>
            <a:pathLst>
              <a:path w="222884" h="230504">
                <a:moveTo>
                  <a:pt x="158759" y="0"/>
                </a:moveTo>
                <a:lnTo>
                  <a:pt x="0" y="142915"/>
                </a:lnTo>
                <a:lnTo>
                  <a:pt x="222296" y="230211"/>
                </a:lnTo>
                <a:lnTo>
                  <a:pt x="158759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5139136" y="2152701"/>
            <a:ext cx="1913726" cy="18896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5220515" y="2228398"/>
            <a:ext cx="1670025" cy="1646151"/>
          </a:xfrm>
          <a:custGeom>
            <a:avLst/>
            <a:gdLst/>
            <a:ahLst/>
            <a:cxnLst/>
            <a:rect l="l" t="t" r="r" b="b"/>
            <a:pathLst>
              <a:path w="2753995" h="2714625">
                <a:moveTo>
                  <a:pt x="0" y="0"/>
                </a:moveTo>
                <a:lnTo>
                  <a:pt x="2735337" y="2695660"/>
                </a:lnTo>
                <a:lnTo>
                  <a:pt x="2753982" y="2714034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6833767" y="3816920"/>
            <a:ext cx="137853" cy="137083"/>
          </a:xfrm>
          <a:custGeom>
            <a:avLst/>
            <a:gdLst/>
            <a:ahLst/>
            <a:cxnLst/>
            <a:rect l="l" t="t" r="r" b="b"/>
            <a:pathLst>
              <a:path w="227329" h="226059">
                <a:moveTo>
                  <a:pt x="149932" y="0"/>
                </a:moveTo>
                <a:lnTo>
                  <a:pt x="0" y="152141"/>
                </a:lnTo>
                <a:lnTo>
                  <a:pt x="227103" y="226005"/>
                </a:lnTo>
                <a:lnTo>
                  <a:pt x="1499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2080344" y="2368918"/>
            <a:ext cx="173887" cy="19015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2164067" y="2501625"/>
            <a:ext cx="0" cy="794773"/>
          </a:xfrm>
          <a:custGeom>
            <a:avLst/>
            <a:gdLst/>
            <a:ahLst/>
            <a:cxnLst/>
            <a:rect l="l" t="t" r="r" b="b"/>
            <a:pathLst>
              <a:path h="1310639">
                <a:moveTo>
                  <a:pt x="0" y="0"/>
                </a:moveTo>
                <a:lnTo>
                  <a:pt x="0" y="131050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2164067" y="3328066"/>
            <a:ext cx="0" cy="797084"/>
          </a:xfrm>
          <a:custGeom>
            <a:avLst/>
            <a:gdLst/>
            <a:ahLst/>
            <a:cxnLst/>
            <a:rect l="l" t="t" r="r" b="b"/>
            <a:pathLst>
              <a:path h="1314450">
                <a:moveTo>
                  <a:pt x="0" y="0"/>
                </a:moveTo>
                <a:lnTo>
                  <a:pt x="0" y="1314374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2099302" y="4109230"/>
            <a:ext cx="129767" cy="129767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2099302" y="2387968"/>
            <a:ext cx="129767" cy="129767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1799587" y="2384162"/>
            <a:ext cx="728961" cy="18711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1926499" y="2537166"/>
            <a:ext cx="475170" cy="1552580"/>
          </a:xfrm>
          <a:custGeom>
            <a:avLst/>
            <a:gdLst/>
            <a:ahLst/>
            <a:cxnLst/>
            <a:rect l="l" t="t" r="r" b="b"/>
            <a:pathLst>
              <a:path w="783589" h="2560320">
                <a:moveTo>
                  <a:pt x="0" y="0"/>
                </a:moveTo>
                <a:lnTo>
                  <a:pt x="7661" y="25031"/>
                </a:lnTo>
                <a:lnTo>
                  <a:pt x="775874" y="2534983"/>
                </a:lnTo>
                <a:lnTo>
                  <a:pt x="783535" y="2560014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2335060" y="4055428"/>
            <a:ext cx="123991" cy="142859"/>
          </a:xfrm>
          <a:custGeom>
            <a:avLst/>
            <a:gdLst/>
            <a:ahLst/>
            <a:cxnLst/>
            <a:rect l="l" t="t" r="r" b="b"/>
            <a:pathLst>
              <a:path w="204470" h="235584">
                <a:moveTo>
                  <a:pt x="204253" y="0"/>
                </a:moveTo>
                <a:lnTo>
                  <a:pt x="0" y="62515"/>
                </a:lnTo>
                <a:lnTo>
                  <a:pt x="164642" y="235511"/>
                </a:lnTo>
                <a:lnTo>
                  <a:pt x="2042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1869215" y="2428486"/>
            <a:ext cx="123991" cy="142859"/>
          </a:xfrm>
          <a:custGeom>
            <a:avLst/>
            <a:gdLst/>
            <a:ahLst/>
            <a:cxnLst/>
            <a:rect l="l" t="t" r="r" b="b"/>
            <a:pathLst>
              <a:path w="204470" h="235585">
                <a:moveTo>
                  <a:pt x="39611" y="0"/>
                </a:moveTo>
                <a:lnTo>
                  <a:pt x="0" y="235511"/>
                </a:lnTo>
                <a:lnTo>
                  <a:pt x="204253" y="172995"/>
                </a:lnTo>
                <a:lnTo>
                  <a:pt x="3961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1213272" y="3228378"/>
            <a:ext cx="1901590" cy="180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1352328" y="3312192"/>
            <a:ext cx="1623817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2677237" y="0"/>
                </a:moveTo>
                <a:lnTo>
                  <a:pt x="2651060" y="0"/>
                </a:ln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/>
          <p:nvPr/>
        </p:nvSpPr>
        <p:spPr>
          <a:xfrm>
            <a:off x="1238671" y="3247427"/>
            <a:ext cx="129767" cy="129767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5" name="object 45"/>
          <p:cNvSpPr/>
          <p:nvPr/>
        </p:nvSpPr>
        <p:spPr>
          <a:xfrm>
            <a:off x="2959933" y="3247427"/>
            <a:ext cx="129767" cy="129767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6" name="object 46"/>
          <p:cNvSpPr/>
          <p:nvPr/>
        </p:nvSpPr>
        <p:spPr>
          <a:xfrm>
            <a:off x="1380153" y="2636541"/>
            <a:ext cx="1567828" cy="13663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7" name="object 47"/>
          <p:cNvSpPr/>
          <p:nvPr/>
        </p:nvSpPr>
        <p:spPr>
          <a:xfrm>
            <a:off x="1544542" y="2788856"/>
            <a:ext cx="1239138" cy="1049301"/>
          </a:xfrm>
          <a:custGeom>
            <a:avLst/>
            <a:gdLst/>
            <a:ahLst/>
            <a:cxnLst/>
            <a:rect l="l" t="t" r="r" b="b"/>
            <a:pathLst>
              <a:path w="2043429" h="1730375">
                <a:moveTo>
                  <a:pt x="2043289" y="1729904"/>
                </a:moveTo>
                <a:lnTo>
                  <a:pt x="2023310" y="1712990"/>
                </a:lnTo>
                <a:lnTo>
                  <a:pt x="19978" y="16914"/>
                </a:lnTo>
                <a:lnTo>
                  <a:pt x="0" y="0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8" name="object 48"/>
          <p:cNvSpPr/>
          <p:nvPr/>
        </p:nvSpPr>
        <p:spPr>
          <a:xfrm>
            <a:off x="1457797" y="2715417"/>
            <a:ext cx="140934" cy="133232"/>
          </a:xfrm>
          <a:custGeom>
            <a:avLst/>
            <a:gdLst/>
            <a:ahLst/>
            <a:cxnLst/>
            <a:rect l="l" t="t" r="r" b="b"/>
            <a:pathLst>
              <a:path w="232410" h="219710">
                <a:moveTo>
                  <a:pt x="0" y="0"/>
                </a:moveTo>
                <a:lnTo>
                  <a:pt x="94014" y="219534"/>
                </a:lnTo>
                <a:lnTo>
                  <a:pt x="232036" y="5650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9"/>
          <p:cNvSpPr/>
          <p:nvPr/>
        </p:nvSpPr>
        <p:spPr>
          <a:xfrm>
            <a:off x="2729630" y="3778186"/>
            <a:ext cx="140934" cy="133232"/>
          </a:xfrm>
          <a:custGeom>
            <a:avLst/>
            <a:gdLst/>
            <a:ahLst/>
            <a:cxnLst/>
            <a:rect l="l" t="t" r="r" b="b"/>
            <a:pathLst>
              <a:path w="232410" h="219710">
                <a:moveTo>
                  <a:pt x="138021" y="0"/>
                </a:moveTo>
                <a:lnTo>
                  <a:pt x="0" y="163025"/>
                </a:lnTo>
                <a:lnTo>
                  <a:pt x="232036" y="219534"/>
                </a:lnTo>
                <a:lnTo>
                  <a:pt x="13802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50"/>
          <p:cNvSpPr/>
          <p:nvPr/>
        </p:nvSpPr>
        <p:spPr>
          <a:xfrm>
            <a:off x="1588649" y="2462884"/>
            <a:ext cx="1150837" cy="17136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object 51"/>
          <p:cNvSpPr/>
          <p:nvPr/>
        </p:nvSpPr>
        <p:spPr>
          <a:xfrm>
            <a:off x="1738346" y="2622219"/>
            <a:ext cx="851763" cy="1382382"/>
          </a:xfrm>
          <a:custGeom>
            <a:avLst/>
            <a:gdLst/>
            <a:ahLst/>
            <a:cxnLst/>
            <a:rect l="l" t="t" r="r" b="b"/>
            <a:pathLst>
              <a:path w="1404620" h="2279650">
                <a:moveTo>
                  <a:pt x="0" y="2279501"/>
                </a:moveTo>
                <a:lnTo>
                  <a:pt x="13728" y="2257212"/>
                </a:lnTo>
                <a:lnTo>
                  <a:pt x="1390363" y="22288"/>
                </a:lnTo>
                <a:lnTo>
                  <a:pt x="1404092" y="0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52"/>
          <p:cNvSpPr/>
          <p:nvPr/>
        </p:nvSpPr>
        <p:spPr>
          <a:xfrm>
            <a:off x="2526320" y="2525447"/>
            <a:ext cx="123221" cy="144399"/>
          </a:xfrm>
          <a:custGeom>
            <a:avLst/>
            <a:gdLst/>
            <a:ahLst/>
            <a:cxnLst/>
            <a:rect l="l" t="t" r="r" b="b"/>
            <a:pathLst>
              <a:path w="203200" h="238125">
                <a:moveTo>
                  <a:pt x="202962" y="0"/>
                </a:moveTo>
                <a:lnTo>
                  <a:pt x="0" y="125858"/>
                </a:lnTo>
                <a:lnTo>
                  <a:pt x="181871" y="237885"/>
                </a:lnTo>
                <a:lnTo>
                  <a:pt x="20296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3" name="object 53"/>
          <p:cNvSpPr/>
          <p:nvPr/>
        </p:nvSpPr>
        <p:spPr>
          <a:xfrm>
            <a:off x="1678738" y="3957028"/>
            <a:ext cx="123221" cy="144399"/>
          </a:xfrm>
          <a:custGeom>
            <a:avLst/>
            <a:gdLst/>
            <a:ahLst/>
            <a:cxnLst/>
            <a:rect l="l" t="t" r="r" b="b"/>
            <a:pathLst>
              <a:path w="203200" h="238125">
                <a:moveTo>
                  <a:pt x="21090" y="0"/>
                </a:moveTo>
                <a:lnTo>
                  <a:pt x="0" y="237885"/>
                </a:lnTo>
                <a:lnTo>
                  <a:pt x="202962" y="112026"/>
                </a:lnTo>
                <a:lnTo>
                  <a:pt x="2109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bject 54"/>
          <p:cNvSpPr/>
          <p:nvPr/>
        </p:nvSpPr>
        <p:spPr>
          <a:xfrm>
            <a:off x="1216514" y="3024217"/>
            <a:ext cx="1895106" cy="5909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5" name="object 55"/>
          <p:cNvSpPr/>
          <p:nvPr/>
        </p:nvSpPr>
        <p:spPr>
          <a:xfrm>
            <a:off x="1371895" y="3136207"/>
            <a:ext cx="1584541" cy="354644"/>
          </a:xfrm>
          <a:custGeom>
            <a:avLst/>
            <a:gdLst/>
            <a:ahLst/>
            <a:cxnLst/>
            <a:rect l="l" t="t" r="r" b="b"/>
            <a:pathLst>
              <a:path w="2613025" h="584835">
                <a:moveTo>
                  <a:pt x="0" y="584293"/>
                </a:moveTo>
                <a:lnTo>
                  <a:pt x="25546" y="578580"/>
                </a:lnTo>
                <a:lnTo>
                  <a:pt x="2587154" y="5713"/>
                </a:lnTo>
                <a:lnTo>
                  <a:pt x="2612700" y="0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6" name="object 56"/>
          <p:cNvSpPr/>
          <p:nvPr/>
        </p:nvSpPr>
        <p:spPr>
          <a:xfrm>
            <a:off x="2926613" y="3076466"/>
            <a:ext cx="140549" cy="126686"/>
          </a:xfrm>
          <a:custGeom>
            <a:avLst/>
            <a:gdLst/>
            <a:ahLst/>
            <a:cxnLst/>
            <a:rect l="l" t="t" r="r" b="b"/>
            <a:pathLst>
              <a:path w="231775" h="208914">
                <a:moveTo>
                  <a:pt x="0" y="0"/>
                </a:moveTo>
                <a:lnTo>
                  <a:pt x="46618" y="208457"/>
                </a:lnTo>
                <a:lnTo>
                  <a:pt x="231766" y="57610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57"/>
          <p:cNvSpPr/>
          <p:nvPr/>
        </p:nvSpPr>
        <p:spPr>
          <a:xfrm>
            <a:off x="1260978" y="3423854"/>
            <a:ext cx="140549" cy="126686"/>
          </a:xfrm>
          <a:custGeom>
            <a:avLst/>
            <a:gdLst/>
            <a:ahLst/>
            <a:cxnLst/>
            <a:rect l="l" t="t" r="r" b="b"/>
            <a:pathLst>
              <a:path w="231775" h="208914">
                <a:moveTo>
                  <a:pt x="185148" y="0"/>
                </a:moveTo>
                <a:lnTo>
                  <a:pt x="0" y="150846"/>
                </a:lnTo>
                <a:lnTo>
                  <a:pt x="231766" y="208457"/>
                </a:lnTo>
                <a:lnTo>
                  <a:pt x="1851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8" name="object 58"/>
          <p:cNvSpPr/>
          <p:nvPr/>
        </p:nvSpPr>
        <p:spPr>
          <a:xfrm>
            <a:off x="1256726" y="2863983"/>
            <a:ext cx="1814682" cy="9267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9" name="object 59"/>
          <p:cNvSpPr/>
          <p:nvPr/>
        </p:nvSpPr>
        <p:spPr>
          <a:xfrm>
            <a:off x="1420250" y="2995936"/>
            <a:ext cx="1487890" cy="650374"/>
          </a:xfrm>
          <a:custGeom>
            <a:avLst/>
            <a:gdLst/>
            <a:ahLst/>
            <a:cxnLst/>
            <a:rect l="l" t="t" r="r" b="b"/>
            <a:pathLst>
              <a:path w="2453640" h="1072514">
                <a:moveTo>
                  <a:pt x="0" y="0"/>
                </a:moveTo>
                <a:lnTo>
                  <a:pt x="23986" y="10482"/>
                </a:lnTo>
                <a:lnTo>
                  <a:pt x="2429230" y="1061585"/>
                </a:lnTo>
                <a:lnTo>
                  <a:pt x="2453216" y="107206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0" name="object 60"/>
          <p:cNvSpPr/>
          <p:nvPr/>
        </p:nvSpPr>
        <p:spPr>
          <a:xfrm>
            <a:off x="2867404" y="3580336"/>
            <a:ext cx="144784" cy="118985"/>
          </a:xfrm>
          <a:custGeom>
            <a:avLst/>
            <a:gdLst/>
            <a:ahLst/>
            <a:cxnLst/>
            <a:rect l="l" t="t" r="r" b="b"/>
            <a:pathLst>
              <a:path w="238760" h="196214">
                <a:moveTo>
                  <a:pt x="85536" y="0"/>
                </a:moveTo>
                <a:lnTo>
                  <a:pt x="0" y="195732"/>
                </a:lnTo>
                <a:lnTo>
                  <a:pt x="238500" y="183401"/>
                </a:lnTo>
                <a:lnTo>
                  <a:pt x="8553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1" name="object 61"/>
          <p:cNvSpPr/>
          <p:nvPr/>
        </p:nvSpPr>
        <p:spPr>
          <a:xfrm>
            <a:off x="1316104" y="2942946"/>
            <a:ext cx="144784" cy="118985"/>
          </a:xfrm>
          <a:custGeom>
            <a:avLst/>
            <a:gdLst/>
            <a:ahLst/>
            <a:cxnLst/>
            <a:rect l="l" t="t" r="r" b="b"/>
            <a:pathLst>
              <a:path w="238760" h="196214">
                <a:moveTo>
                  <a:pt x="238500" y="0"/>
                </a:moveTo>
                <a:lnTo>
                  <a:pt x="0" y="12330"/>
                </a:lnTo>
                <a:lnTo>
                  <a:pt x="152964" y="195733"/>
                </a:lnTo>
                <a:lnTo>
                  <a:pt x="2385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2" name="object 62"/>
          <p:cNvSpPr/>
          <p:nvPr/>
        </p:nvSpPr>
        <p:spPr>
          <a:xfrm>
            <a:off x="1375993" y="2649302"/>
            <a:ext cx="1576148" cy="13560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3" name="object 63"/>
          <p:cNvSpPr/>
          <p:nvPr/>
        </p:nvSpPr>
        <p:spPr>
          <a:xfrm>
            <a:off x="1540537" y="2801245"/>
            <a:ext cx="1247224" cy="1039674"/>
          </a:xfrm>
          <a:custGeom>
            <a:avLst/>
            <a:gdLst/>
            <a:ahLst/>
            <a:cxnLst/>
            <a:rect l="l" t="t" r="r" b="b"/>
            <a:pathLst>
              <a:path w="2056764" h="1714500">
                <a:moveTo>
                  <a:pt x="2056494" y="0"/>
                </a:moveTo>
                <a:lnTo>
                  <a:pt x="2036386" y="16760"/>
                </a:lnTo>
                <a:lnTo>
                  <a:pt x="20107" y="1697425"/>
                </a:lnTo>
                <a:lnTo>
                  <a:pt x="0" y="1714186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4" name="object 64"/>
          <p:cNvSpPr/>
          <p:nvPr/>
        </p:nvSpPr>
        <p:spPr>
          <a:xfrm>
            <a:off x="1453233" y="3780817"/>
            <a:ext cx="141319" cy="132847"/>
          </a:xfrm>
          <a:custGeom>
            <a:avLst/>
            <a:gdLst/>
            <a:ahLst/>
            <a:cxnLst/>
            <a:rect l="l" t="t" r="r" b="b"/>
            <a:pathLst>
              <a:path w="233044" h="219075">
                <a:moveTo>
                  <a:pt x="95695" y="0"/>
                </a:moveTo>
                <a:lnTo>
                  <a:pt x="0" y="218807"/>
                </a:lnTo>
                <a:lnTo>
                  <a:pt x="232463" y="164079"/>
                </a:lnTo>
                <a:lnTo>
                  <a:pt x="9569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5" name="object 65"/>
          <p:cNvSpPr/>
          <p:nvPr/>
        </p:nvSpPr>
        <p:spPr>
          <a:xfrm>
            <a:off x="2733937" y="2728473"/>
            <a:ext cx="141319" cy="132847"/>
          </a:xfrm>
          <a:custGeom>
            <a:avLst/>
            <a:gdLst/>
            <a:ahLst/>
            <a:cxnLst/>
            <a:rect l="l" t="t" r="r" b="b"/>
            <a:pathLst>
              <a:path w="233045" h="219075">
                <a:moveTo>
                  <a:pt x="232463" y="0"/>
                </a:moveTo>
                <a:lnTo>
                  <a:pt x="0" y="54728"/>
                </a:lnTo>
                <a:lnTo>
                  <a:pt x="136767" y="218807"/>
                </a:lnTo>
                <a:lnTo>
                  <a:pt x="23246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6" name="object 66"/>
          <p:cNvSpPr/>
          <p:nvPr/>
        </p:nvSpPr>
        <p:spPr>
          <a:xfrm>
            <a:off x="8613452" y="2537230"/>
            <a:ext cx="1250216" cy="22337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7" name="object 67"/>
          <p:cNvSpPr/>
          <p:nvPr/>
        </p:nvSpPr>
        <p:spPr>
          <a:xfrm>
            <a:off x="8654979" y="2593548"/>
            <a:ext cx="1097048" cy="2008882"/>
          </a:xfrm>
          <a:custGeom>
            <a:avLst/>
            <a:gdLst/>
            <a:ahLst/>
            <a:cxnLst/>
            <a:rect l="l" t="t" r="r" b="b"/>
            <a:pathLst>
              <a:path w="1809115" h="3312795">
                <a:moveTo>
                  <a:pt x="0" y="0"/>
                </a:moveTo>
                <a:lnTo>
                  <a:pt x="1796560" y="3289493"/>
                </a:lnTo>
                <a:lnTo>
                  <a:pt x="1809107" y="331246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8" name="object 68"/>
          <p:cNvSpPr/>
          <p:nvPr/>
        </p:nvSpPr>
        <p:spPr>
          <a:xfrm>
            <a:off x="9687574" y="4557256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2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9" name="object 69"/>
          <p:cNvSpPr/>
          <p:nvPr/>
        </p:nvSpPr>
        <p:spPr>
          <a:xfrm>
            <a:off x="8717775" y="2441929"/>
            <a:ext cx="1334133" cy="2239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0" name="object 70"/>
          <p:cNvSpPr/>
          <p:nvPr/>
        </p:nvSpPr>
        <p:spPr>
          <a:xfrm>
            <a:off x="8809081" y="2501087"/>
            <a:ext cx="1097048" cy="2008882"/>
          </a:xfrm>
          <a:custGeom>
            <a:avLst/>
            <a:gdLst/>
            <a:ahLst/>
            <a:cxnLst/>
            <a:rect l="l" t="t" r="r" b="b"/>
            <a:pathLst>
              <a:path w="1809115" h="3312795">
                <a:moveTo>
                  <a:pt x="0" y="0"/>
                </a:moveTo>
                <a:lnTo>
                  <a:pt x="1796560" y="3289493"/>
                </a:lnTo>
                <a:lnTo>
                  <a:pt x="1809107" y="331246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1" name="object 71"/>
          <p:cNvSpPr/>
          <p:nvPr/>
        </p:nvSpPr>
        <p:spPr>
          <a:xfrm>
            <a:off x="9841678" y="4464795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60" y="0"/>
                </a:moveTo>
                <a:lnTo>
                  <a:pt x="0" y="102386"/>
                </a:lnTo>
                <a:lnTo>
                  <a:pt x="196119" y="238662"/>
                </a:lnTo>
                <a:lnTo>
                  <a:pt x="18746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2" name="object 72"/>
          <p:cNvSpPr/>
          <p:nvPr/>
        </p:nvSpPr>
        <p:spPr>
          <a:xfrm>
            <a:off x="8884204" y="2337140"/>
            <a:ext cx="1334133" cy="2239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3" name="object 73"/>
          <p:cNvSpPr/>
          <p:nvPr/>
        </p:nvSpPr>
        <p:spPr>
          <a:xfrm>
            <a:off x="8975510" y="2396298"/>
            <a:ext cx="1097048" cy="2008882"/>
          </a:xfrm>
          <a:custGeom>
            <a:avLst/>
            <a:gdLst/>
            <a:ahLst/>
            <a:cxnLst/>
            <a:rect l="l" t="t" r="r" b="b"/>
            <a:pathLst>
              <a:path w="1809115" h="3312795">
                <a:moveTo>
                  <a:pt x="0" y="0"/>
                </a:moveTo>
                <a:lnTo>
                  <a:pt x="1796560" y="3289493"/>
                </a:lnTo>
                <a:lnTo>
                  <a:pt x="1809107" y="331246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object 74"/>
          <p:cNvSpPr/>
          <p:nvPr/>
        </p:nvSpPr>
        <p:spPr>
          <a:xfrm>
            <a:off x="10008107" y="4360006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5" name="object 75"/>
          <p:cNvSpPr/>
          <p:nvPr/>
        </p:nvSpPr>
        <p:spPr>
          <a:xfrm>
            <a:off x="9038307" y="2244679"/>
            <a:ext cx="1334133" cy="2239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6" name="object 76"/>
          <p:cNvSpPr/>
          <p:nvPr/>
        </p:nvSpPr>
        <p:spPr>
          <a:xfrm>
            <a:off x="9129614" y="2303837"/>
            <a:ext cx="1097048" cy="2008882"/>
          </a:xfrm>
          <a:custGeom>
            <a:avLst/>
            <a:gdLst/>
            <a:ahLst/>
            <a:cxnLst/>
            <a:rect l="l" t="t" r="r" b="b"/>
            <a:pathLst>
              <a:path w="1809115" h="3312795">
                <a:moveTo>
                  <a:pt x="0" y="0"/>
                </a:moveTo>
                <a:lnTo>
                  <a:pt x="1796560" y="3289493"/>
                </a:lnTo>
                <a:lnTo>
                  <a:pt x="1809107" y="331246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7" name="object 77"/>
          <p:cNvSpPr/>
          <p:nvPr/>
        </p:nvSpPr>
        <p:spPr>
          <a:xfrm>
            <a:off x="10162204" y="4267546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30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8" name="object 78"/>
          <p:cNvSpPr/>
          <p:nvPr/>
        </p:nvSpPr>
        <p:spPr>
          <a:xfrm>
            <a:off x="9192410" y="2152218"/>
            <a:ext cx="1334133" cy="2239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9" name="object 79"/>
          <p:cNvSpPr/>
          <p:nvPr/>
        </p:nvSpPr>
        <p:spPr>
          <a:xfrm>
            <a:off x="9283711" y="2211376"/>
            <a:ext cx="1097048" cy="2008882"/>
          </a:xfrm>
          <a:custGeom>
            <a:avLst/>
            <a:gdLst/>
            <a:ahLst/>
            <a:cxnLst/>
            <a:rect l="l" t="t" r="r" b="b"/>
            <a:pathLst>
              <a:path w="1809115" h="3312795">
                <a:moveTo>
                  <a:pt x="0" y="0"/>
                </a:moveTo>
                <a:lnTo>
                  <a:pt x="1796560" y="3289493"/>
                </a:lnTo>
                <a:lnTo>
                  <a:pt x="1809107" y="331246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0" name="object 80"/>
          <p:cNvSpPr/>
          <p:nvPr/>
        </p:nvSpPr>
        <p:spPr>
          <a:xfrm>
            <a:off x="10316308" y="4175084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2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1" name="object 81"/>
          <p:cNvSpPr/>
          <p:nvPr/>
        </p:nvSpPr>
        <p:spPr>
          <a:xfrm>
            <a:off x="9358839" y="2047429"/>
            <a:ext cx="1334133" cy="2239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2" name="object 82"/>
          <p:cNvSpPr/>
          <p:nvPr/>
        </p:nvSpPr>
        <p:spPr>
          <a:xfrm>
            <a:off x="9450145" y="2106588"/>
            <a:ext cx="1097048" cy="2008882"/>
          </a:xfrm>
          <a:custGeom>
            <a:avLst/>
            <a:gdLst/>
            <a:ahLst/>
            <a:cxnLst/>
            <a:rect l="l" t="t" r="r" b="b"/>
            <a:pathLst>
              <a:path w="1809115" h="3312795">
                <a:moveTo>
                  <a:pt x="0" y="0"/>
                </a:moveTo>
                <a:lnTo>
                  <a:pt x="1796560" y="3289493"/>
                </a:lnTo>
                <a:lnTo>
                  <a:pt x="1809107" y="331246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3" name="object 83"/>
          <p:cNvSpPr/>
          <p:nvPr/>
        </p:nvSpPr>
        <p:spPr>
          <a:xfrm>
            <a:off x="10482735" y="4070296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4" name="object 84"/>
          <p:cNvSpPr/>
          <p:nvPr/>
        </p:nvSpPr>
        <p:spPr>
          <a:xfrm>
            <a:off x="9522188" y="1958050"/>
            <a:ext cx="1334133" cy="2239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5" name="object 85"/>
          <p:cNvSpPr/>
          <p:nvPr/>
        </p:nvSpPr>
        <p:spPr>
          <a:xfrm>
            <a:off x="9613487" y="2017209"/>
            <a:ext cx="1097048" cy="2008882"/>
          </a:xfrm>
          <a:custGeom>
            <a:avLst/>
            <a:gdLst/>
            <a:ahLst/>
            <a:cxnLst/>
            <a:rect l="l" t="t" r="r" b="b"/>
            <a:pathLst>
              <a:path w="1809115" h="3312795">
                <a:moveTo>
                  <a:pt x="0" y="0"/>
                </a:moveTo>
                <a:lnTo>
                  <a:pt x="1796560" y="3289493"/>
                </a:lnTo>
                <a:lnTo>
                  <a:pt x="1809107" y="331246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6" name="object 86"/>
          <p:cNvSpPr/>
          <p:nvPr/>
        </p:nvSpPr>
        <p:spPr>
          <a:xfrm>
            <a:off x="10646084" y="3980917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7" name="object 87"/>
          <p:cNvSpPr/>
          <p:nvPr/>
        </p:nvSpPr>
        <p:spPr>
          <a:xfrm>
            <a:off x="9676285" y="1865589"/>
            <a:ext cx="1334133" cy="2239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8" name="object 88"/>
          <p:cNvSpPr/>
          <p:nvPr/>
        </p:nvSpPr>
        <p:spPr>
          <a:xfrm>
            <a:off x="9767591" y="1924748"/>
            <a:ext cx="1097048" cy="2008882"/>
          </a:xfrm>
          <a:custGeom>
            <a:avLst/>
            <a:gdLst/>
            <a:ahLst/>
            <a:cxnLst/>
            <a:rect l="l" t="t" r="r" b="b"/>
            <a:pathLst>
              <a:path w="1809115" h="3312795">
                <a:moveTo>
                  <a:pt x="0" y="0"/>
                </a:moveTo>
                <a:lnTo>
                  <a:pt x="1796560" y="3289493"/>
                </a:lnTo>
                <a:lnTo>
                  <a:pt x="1809107" y="331246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9" name="object 89"/>
          <p:cNvSpPr/>
          <p:nvPr/>
        </p:nvSpPr>
        <p:spPr>
          <a:xfrm>
            <a:off x="10800188" y="3888456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2" name="Content Placeholder 91">
            <a:extLst>
              <a:ext uri="{FF2B5EF4-FFF2-40B4-BE49-F238E27FC236}">
                <a16:creationId xmlns:a16="http://schemas.microsoft.com/office/drawing/2014/main" id="{154B1123-B275-D648-9492-AA697A0180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Light Source Types</a:t>
            </a:r>
          </a:p>
        </p:txBody>
      </p:sp>
      <p:sp>
        <p:nvSpPr>
          <p:cNvPr id="95" name="Content Placeholder 94">
            <a:extLst>
              <a:ext uri="{FF2B5EF4-FFF2-40B4-BE49-F238E27FC236}">
                <a16:creationId xmlns:a16="http://schemas.microsoft.com/office/drawing/2014/main" id="{BD92BCB3-006F-9344-AEF9-C80F2631A73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A539720B-A815-5541-9063-3B1551D44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POINT LIGHT</a:t>
            </a:r>
          </a:p>
          <a:p>
            <a:pPr lvl="1"/>
            <a:r>
              <a:rPr lang="en-US" dirty="0"/>
              <a:t>Starts at one point and spreads out in all </a:t>
            </a:r>
            <a:br>
              <a:rPr lang="en-US" dirty="0"/>
            </a:br>
            <a:r>
              <a:rPr lang="en-US" dirty="0"/>
              <a:t>directions</a:t>
            </a:r>
          </a:p>
          <a:p>
            <a:pPr lvl="2"/>
            <a:r>
              <a:rPr lang="en-US" dirty="0"/>
              <a:t>Defined by position</a:t>
            </a:r>
          </a:p>
          <a:p>
            <a:pPr lvl="2"/>
            <a:r>
              <a:rPr lang="en-US" dirty="0"/>
              <a:t>OpenGL light position: (x,y,z,1)</a:t>
            </a:r>
          </a:p>
          <a:p>
            <a:pPr lvl="2"/>
            <a:r>
              <a:rPr lang="en-US" dirty="0"/>
              <a:t>Can be translated and rotated</a:t>
            </a:r>
          </a:p>
          <a:p>
            <a:pPr lvl="1"/>
            <a:r>
              <a:rPr lang="en-US" dirty="0"/>
              <a:t>Direction is different at each vertex</a:t>
            </a:r>
          </a:p>
          <a:p>
            <a:pPr lvl="2"/>
            <a:r>
              <a:rPr lang="en-US" dirty="0"/>
              <a:t>light direction = light position – vertex position</a:t>
            </a:r>
          </a:p>
          <a:p>
            <a:pPr lvl="1"/>
            <a:r>
              <a:rPr lang="en-US" dirty="0"/>
              <a:t>Example: light bulb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95692456-9BC0-3A42-82A8-BB798A96EDC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9858082" y="533400"/>
            <a:ext cx="173887" cy="3196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9941806" y="666105"/>
            <a:ext cx="0" cy="1441297"/>
          </a:xfrm>
          <a:custGeom>
            <a:avLst/>
            <a:gdLst/>
            <a:ahLst/>
            <a:cxnLst/>
            <a:rect l="l" t="t" r="r" b="b"/>
            <a:pathLst>
              <a:path h="2376804">
                <a:moveTo>
                  <a:pt x="0" y="0"/>
                </a:moveTo>
                <a:lnTo>
                  <a:pt x="0" y="2376614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9941806" y="2139035"/>
            <a:ext cx="0" cy="1445532"/>
          </a:xfrm>
          <a:custGeom>
            <a:avLst/>
            <a:gdLst/>
            <a:ahLst/>
            <a:cxnLst/>
            <a:rect l="l" t="t" r="r" b="b"/>
            <a:pathLst>
              <a:path h="2383790">
                <a:moveTo>
                  <a:pt x="0" y="0"/>
                </a:moveTo>
                <a:lnTo>
                  <a:pt x="0" y="2383183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9877040" y="3568325"/>
            <a:ext cx="129767" cy="129767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9877040" y="552449"/>
            <a:ext cx="129767" cy="129767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9387884" y="576985"/>
            <a:ext cx="1107850" cy="3109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9514797" y="729990"/>
            <a:ext cx="854073" cy="2790563"/>
          </a:xfrm>
          <a:custGeom>
            <a:avLst/>
            <a:gdLst/>
            <a:ahLst/>
            <a:cxnLst/>
            <a:rect l="l" t="t" r="r" b="b"/>
            <a:pathLst>
              <a:path w="1408430" h="4601845">
                <a:moveTo>
                  <a:pt x="0" y="0"/>
                </a:moveTo>
                <a:lnTo>
                  <a:pt x="7661" y="25031"/>
                </a:lnTo>
                <a:lnTo>
                  <a:pt x="1400690" y="4576422"/>
                </a:lnTo>
                <a:lnTo>
                  <a:pt x="1408351" y="4601453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10302244" y="3486182"/>
            <a:ext cx="123991" cy="142859"/>
          </a:xfrm>
          <a:custGeom>
            <a:avLst/>
            <a:gdLst/>
            <a:ahLst/>
            <a:cxnLst/>
            <a:rect l="l" t="t" r="r" b="b"/>
            <a:pathLst>
              <a:path w="204469" h="235584">
                <a:moveTo>
                  <a:pt x="204255" y="0"/>
                </a:moveTo>
                <a:lnTo>
                  <a:pt x="0" y="62515"/>
                </a:lnTo>
                <a:lnTo>
                  <a:pt x="164644" y="235511"/>
                </a:lnTo>
                <a:lnTo>
                  <a:pt x="20425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9457513" y="621310"/>
            <a:ext cx="123991" cy="142859"/>
          </a:xfrm>
          <a:custGeom>
            <a:avLst/>
            <a:gdLst/>
            <a:ahLst/>
            <a:cxnLst/>
            <a:rect l="l" t="t" r="r" b="b"/>
            <a:pathLst>
              <a:path w="204469" h="235585">
                <a:moveTo>
                  <a:pt x="39611" y="0"/>
                </a:moveTo>
                <a:lnTo>
                  <a:pt x="0" y="235510"/>
                </a:lnTo>
                <a:lnTo>
                  <a:pt x="204245" y="172995"/>
                </a:lnTo>
                <a:lnTo>
                  <a:pt x="3961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8343707" y="2039347"/>
            <a:ext cx="3196205" cy="180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8482763" y="2123161"/>
            <a:ext cx="2918404" cy="0"/>
          </a:xfrm>
          <a:custGeom>
            <a:avLst/>
            <a:gdLst/>
            <a:ahLst/>
            <a:cxnLst/>
            <a:rect l="l" t="t" r="r" b="b"/>
            <a:pathLst>
              <a:path w="4812665">
                <a:moveTo>
                  <a:pt x="4812154" y="0"/>
                </a:moveTo>
                <a:lnTo>
                  <a:pt x="4785976" y="0"/>
                </a:ln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8369104" y="2058395"/>
            <a:ext cx="129767" cy="129767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11384984" y="2058395"/>
            <a:ext cx="129767" cy="129767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8663861" y="1030069"/>
            <a:ext cx="2555888" cy="2202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8828250" y="1182385"/>
            <a:ext cx="2227213" cy="1885661"/>
          </a:xfrm>
          <a:custGeom>
            <a:avLst/>
            <a:gdLst/>
            <a:ahLst/>
            <a:cxnLst/>
            <a:rect l="l" t="t" r="r" b="b"/>
            <a:pathLst>
              <a:path w="3672840" h="3109595">
                <a:moveTo>
                  <a:pt x="3672674" y="3109386"/>
                </a:moveTo>
                <a:lnTo>
                  <a:pt x="3652695" y="3092472"/>
                </a:lnTo>
                <a:lnTo>
                  <a:pt x="19978" y="16914"/>
                </a:lnTo>
                <a:lnTo>
                  <a:pt x="0" y="0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8741505" y="1108945"/>
            <a:ext cx="140934" cy="133232"/>
          </a:xfrm>
          <a:custGeom>
            <a:avLst/>
            <a:gdLst/>
            <a:ahLst/>
            <a:cxnLst/>
            <a:rect l="l" t="t" r="r" b="b"/>
            <a:pathLst>
              <a:path w="232409" h="219710">
                <a:moveTo>
                  <a:pt x="0" y="0"/>
                </a:moveTo>
                <a:lnTo>
                  <a:pt x="94018" y="219535"/>
                </a:lnTo>
                <a:lnTo>
                  <a:pt x="232045" y="5650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11001400" y="3008233"/>
            <a:ext cx="140934" cy="133232"/>
          </a:xfrm>
          <a:custGeom>
            <a:avLst/>
            <a:gdLst/>
            <a:ahLst/>
            <a:cxnLst/>
            <a:rect l="l" t="t" r="r" b="b"/>
            <a:pathLst>
              <a:path w="232409" h="219709">
                <a:moveTo>
                  <a:pt x="138027" y="0"/>
                </a:moveTo>
                <a:lnTo>
                  <a:pt x="0" y="163026"/>
                </a:lnTo>
                <a:lnTo>
                  <a:pt x="232034" y="219535"/>
                </a:lnTo>
                <a:lnTo>
                  <a:pt x="13802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9026906" y="723530"/>
            <a:ext cx="1829805" cy="28159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9176601" y="882865"/>
            <a:ext cx="1530632" cy="2484821"/>
          </a:xfrm>
          <a:custGeom>
            <a:avLst/>
            <a:gdLst/>
            <a:ahLst/>
            <a:cxnLst/>
            <a:rect l="l" t="t" r="r" b="b"/>
            <a:pathLst>
              <a:path w="2524125" h="4097654">
                <a:moveTo>
                  <a:pt x="0" y="4097249"/>
                </a:moveTo>
                <a:lnTo>
                  <a:pt x="13728" y="4074961"/>
                </a:lnTo>
                <a:lnTo>
                  <a:pt x="2510032" y="22288"/>
                </a:lnTo>
                <a:lnTo>
                  <a:pt x="2523761" y="0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10643546" y="786093"/>
            <a:ext cx="123221" cy="144399"/>
          </a:xfrm>
          <a:custGeom>
            <a:avLst/>
            <a:gdLst/>
            <a:ahLst/>
            <a:cxnLst/>
            <a:rect l="l" t="t" r="r" b="b"/>
            <a:pathLst>
              <a:path w="203200" h="238125">
                <a:moveTo>
                  <a:pt x="202957" y="0"/>
                </a:moveTo>
                <a:lnTo>
                  <a:pt x="0" y="125857"/>
                </a:lnTo>
                <a:lnTo>
                  <a:pt x="181868" y="237884"/>
                </a:lnTo>
                <a:lnTo>
                  <a:pt x="20295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9116992" y="3319958"/>
            <a:ext cx="123221" cy="144399"/>
          </a:xfrm>
          <a:custGeom>
            <a:avLst/>
            <a:gdLst/>
            <a:ahLst/>
            <a:cxnLst/>
            <a:rect l="l" t="t" r="r" b="b"/>
            <a:pathLst>
              <a:path w="203200" h="238125">
                <a:moveTo>
                  <a:pt x="21088" y="0"/>
                </a:moveTo>
                <a:lnTo>
                  <a:pt x="0" y="237885"/>
                </a:lnTo>
                <a:lnTo>
                  <a:pt x="202967" y="112026"/>
                </a:lnTo>
                <a:lnTo>
                  <a:pt x="2108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8362551" y="1694734"/>
            <a:ext cx="3158512" cy="873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8517934" y="1806722"/>
            <a:ext cx="2847938" cy="636897"/>
          </a:xfrm>
          <a:custGeom>
            <a:avLst/>
            <a:gdLst/>
            <a:ahLst/>
            <a:cxnLst/>
            <a:rect l="l" t="t" r="r" b="b"/>
            <a:pathLst>
              <a:path w="4696459" h="1050290">
                <a:moveTo>
                  <a:pt x="0" y="1050228"/>
                </a:moveTo>
                <a:lnTo>
                  <a:pt x="25546" y="1044515"/>
                </a:lnTo>
                <a:lnTo>
                  <a:pt x="4670606" y="5713"/>
                </a:lnTo>
                <a:lnTo>
                  <a:pt x="4696152" y="0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11336060" y="1746983"/>
            <a:ext cx="140549" cy="126686"/>
          </a:xfrm>
          <a:custGeom>
            <a:avLst/>
            <a:gdLst/>
            <a:ahLst/>
            <a:cxnLst/>
            <a:rect l="l" t="t" r="r" b="b"/>
            <a:pathLst>
              <a:path w="231775" h="208914">
                <a:moveTo>
                  <a:pt x="0" y="0"/>
                </a:moveTo>
                <a:lnTo>
                  <a:pt x="46616" y="208456"/>
                </a:lnTo>
                <a:lnTo>
                  <a:pt x="231762" y="5760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8407017" y="2376914"/>
            <a:ext cx="140549" cy="126686"/>
          </a:xfrm>
          <a:custGeom>
            <a:avLst/>
            <a:gdLst/>
            <a:ahLst/>
            <a:cxnLst/>
            <a:rect l="l" t="t" r="r" b="b"/>
            <a:pathLst>
              <a:path w="231775" h="208915">
                <a:moveTo>
                  <a:pt x="185146" y="0"/>
                </a:moveTo>
                <a:lnTo>
                  <a:pt x="0" y="150846"/>
                </a:lnTo>
                <a:lnTo>
                  <a:pt x="231762" y="208456"/>
                </a:lnTo>
                <a:lnTo>
                  <a:pt x="18514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8441324" y="1421897"/>
            <a:ext cx="3000968" cy="1445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8604845" y="1553849"/>
            <a:ext cx="2674273" cy="1168671"/>
          </a:xfrm>
          <a:custGeom>
            <a:avLst/>
            <a:gdLst/>
            <a:ahLst/>
            <a:cxnLst/>
            <a:rect l="l" t="t" r="r" b="b"/>
            <a:pathLst>
              <a:path w="4410075" h="1927225">
                <a:moveTo>
                  <a:pt x="0" y="0"/>
                </a:moveTo>
                <a:lnTo>
                  <a:pt x="23986" y="10482"/>
                </a:lnTo>
                <a:lnTo>
                  <a:pt x="4385504" y="1916486"/>
                </a:lnTo>
                <a:lnTo>
                  <a:pt x="4409491" y="192696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11238290" y="2656663"/>
            <a:ext cx="144784" cy="118985"/>
          </a:xfrm>
          <a:custGeom>
            <a:avLst/>
            <a:gdLst/>
            <a:ahLst/>
            <a:cxnLst/>
            <a:rect l="l" t="t" r="r" b="b"/>
            <a:pathLst>
              <a:path w="238759" h="196215">
                <a:moveTo>
                  <a:pt x="85536" y="0"/>
                </a:moveTo>
                <a:lnTo>
                  <a:pt x="0" y="195732"/>
                </a:lnTo>
                <a:lnTo>
                  <a:pt x="238495" y="183402"/>
                </a:lnTo>
                <a:lnTo>
                  <a:pt x="8553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8500699" y="1500860"/>
            <a:ext cx="144784" cy="118985"/>
          </a:xfrm>
          <a:custGeom>
            <a:avLst/>
            <a:gdLst/>
            <a:ahLst/>
            <a:cxnLst/>
            <a:rect l="l" t="t" r="r" b="b"/>
            <a:pathLst>
              <a:path w="238759" h="196214">
                <a:moveTo>
                  <a:pt x="238505" y="0"/>
                </a:moveTo>
                <a:lnTo>
                  <a:pt x="0" y="12329"/>
                </a:lnTo>
                <a:lnTo>
                  <a:pt x="152969" y="195732"/>
                </a:lnTo>
                <a:lnTo>
                  <a:pt x="23850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8656508" y="1051963"/>
            <a:ext cx="2570594" cy="21849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8821055" y="1203907"/>
            <a:ext cx="2241846" cy="1868718"/>
          </a:xfrm>
          <a:custGeom>
            <a:avLst/>
            <a:gdLst/>
            <a:ahLst/>
            <a:cxnLst/>
            <a:rect l="l" t="t" r="r" b="b"/>
            <a:pathLst>
              <a:path w="3696969" h="3081654">
                <a:moveTo>
                  <a:pt x="3696409" y="0"/>
                </a:moveTo>
                <a:lnTo>
                  <a:pt x="3676301" y="16760"/>
                </a:lnTo>
                <a:lnTo>
                  <a:pt x="20107" y="3064372"/>
                </a:lnTo>
                <a:lnTo>
                  <a:pt x="0" y="3081133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8733752" y="3012396"/>
            <a:ext cx="141319" cy="132847"/>
          </a:xfrm>
          <a:custGeom>
            <a:avLst/>
            <a:gdLst/>
            <a:ahLst/>
            <a:cxnLst/>
            <a:rect l="l" t="t" r="r" b="b"/>
            <a:pathLst>
              <a:path w="233044" h="219075">
                <a:moveTo>
                  <a:pt x="95693" y="0"/>
                </a:moveTo>
                <a:lnTo>
                  <a:pt x="0" y="218807"/>
                </a:lnTo>
                <a:lnTo>
                  <a:pt x="232464" y="164079"/>
                </a:lnTo>
                <a:lnTo>
                  <a:pt x="9569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11008899" y="1131134"/>
            <a:ext cx="141319" cy="132847"/>
          </a:xfrm>
          <a:custGeom>
            <a:avLst/>
            <a:gdLst/>
            <a:ahLst/>
            <a:cxnLst/>
            <a:rect l="l" t="t" r="r" b="b"/>
            <a:pathLst>
              <a:path w="233044" h="219075">
                <a:moveTo>
                  <a:pt x="232464" y="0"/>
                </a:moveTo>
                <a:lnTo>
                  <a:pt x="0" y="54728"/>
                </a:lnTo>
                <a:lnTo>
                  <a:pt x="136770" y="218807"/>
                </a:lnTo>
                <a:lnTo>
                  <a:pt x="23246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45F2EC7-61E4-D040-B3BF-A95545EBC597}"/>
              </a:ext>
            </a:extLst>
          </p:cNvPr>
          <p:cNvCxnSpPr>
            <a:cxnSpLocks/>
          </p:cNvCxnSpPr>
          <p:nvPr/>
        </p:nvCxnSpPr>
        <p:spPr>
          <a:xfrm flipH="1">
            <a:off x="8821055" y="2678669"/>
            <a:ext cx="3294746" cy="181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08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32835A7-8D13-5F4D-BEDD-19C9BE01C6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Attenuation</a:t>
            </a:r>
          </a:p>
          <a:p>
            <a:pPr lvl="1"/>
            <a:r>
              <a:rPr lang="en-US" dirty="0"/>
              <a:t>A certain amount of flux is transmitted from a </a:t>
            </a:r>
            <a:br>
              <a:rPr lang="en-US" dirty="0"/>
            </a:br>
            <a:r>
              <a:rPr lang="en-US" dirty="0"/>
              <a:t>light source, the larger distance, the larger area </a:t>
            </a:r>
            <a:br>
              <a:rPr lang="en-US" dirty="0"/>
            </a:br>
            <a:r>
              <a:rPr lang="en-US" dirty="0"/>
              <a:t>for the photons to hit, leads to less radiance.</a:t>
            </a:r>
          </a:p>
          <a:p>
            <a:pPr lvl="2"/>
            <a:r>
              <a:rPr lang="en-US" dirty="0"/>
              <a:t>I.e., the further away, the less light hits a spot.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Variables</a:t>
            </a:r>
          </a:p>
          <a:p>
            <a:pPr lvl="2"/>
            <a:r>
              <a:rPr lang="en-US" dirty="0"/>
              <a:t>d – Distance from light to surface point</a:t>
            </a:r>
          </a:p>
          <a:p>
            <a:pPr lvl="2"/>
            <a:r>
              <a:rPr lang="en-US" dirty="0"/>
              <a:t>A – Quadric component</a:t>
            </a:r>
          </a:p>
          <a:p>
            <a:pPr lvl="2"/>
            <a:r>
              <a:rPr lang="en-US" dirty="0"/>
              <a:t>B – Linear component</a:t>
            </a:r>
          </a:p>
          <a:p>
            <a:pPr lvl="2"/>
            <a:r>
              <a:rPr lang="en-US" dirty="0"/>
              <a:t>C – Constant component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A66E-FDF5-A04C-B058-1941091282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9079993" y="405384"/>
            <a:ext cx="2426207" cy="1728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79993" y="2709673"/>
            <a:ext cx="2377439" cy="1697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79103" y="2085594"/>
            <a:ext cx="145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Times New Roman"/>
                <a:cs typeface="Times New Roman"/>
              </a:rPr>
              <a:t>A=1, </a:t>
            </a:r>
            <a:r>
              <a:rPr dirty="0">
                <a:latin typeface="Times New Roman"/>
                <a:cs typeface="Times New Roman"/>
              </a:rPr>
              <a:t>B=1,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C=1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79103" y="4463288"/>
            <a:ext cx="145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Times New Roman"/>
                <a:cs typeface="Times New Roman"/>
              </a:rPr>
              <a:t>A=0, </a:t>
            </a:r>
            <a:r>
              <a:rPr dirty="0">
                <a:latin typeface="Times New Roman"/>
                <a:cs typeface="Times New Roman"/>
              </a:rPr>
              <a:t>B=1,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C=1</a:t>
            </a:r>
            <a:endParaRPr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1DB114-60C4-C54A-B79E-86662CD66590}"/>
                  </a:ext>
                </a:extLst>
              </p:cNvPr>
              <p:cNvSpPr txBox="1"/>
              <p:nvPr/>
            </p:nvSpPr>
            <p:spPr>
              <a:xfrm>
                <a:off x="6965540" y="5058449"/>
                <a:ext cx="4667816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𝐴𝑡𝑡𝑒𝑛𝑢𝑎𝑡𝑖𝑜𝑛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1DB114-60C4-C54A-B79E-86662CD6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540" y="5058449"/>
                <a:ext cx="4667816" cy="816634"/>
              </a:xfrm>
              <a:prstGeom prst="rect">
                <a:avLst/>
              </a:prstGeom>
              <a:blipFill>
                <a:blip r:embed="rId4"/>
                <a:stretch>
                  <a:fillRect l="-1084" t="-1515" r="-81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60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A48A5CFC-D9AC-4141-B186-A5773E182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43847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SPOT LIGHT</a:t>
            </a:r>
          </a:p>
          <a:p>
            <a:pPr lvl="1"/>
            <a:r>
              <a:rPr lang="en-US" dirty="0"/>
              <a:t>Light starts at one point and spreads out as </a:t>
            </a:r>
            <a:br>
              <a:rPr lang="en-US" dirty="0"/>
            </a:br>
            <a:r>
              <a:rPr lang="en-US" dirty="0"/>
              <a:t>cone with defined angle</a:t>
            </a:r>
          </a:p>
          <a:p>
            <a:pPr lvl="2"/>
            <a:r>
              <a:rPr lang="en-US" dirty="0"/>
              <a:t>Similar in principal to point light</a:t>
            </a:r>
          </a:p>
          <a:p>
            <a:pPr lvl="1"/>
            <a:r>
              <a:rPr lang="en-US" dirty="0"/>
              <a:t>Described by position, direction and width </a:t>
            </a:r>
            <a:br>
              <a:rPr lang="en-US" dirty="0"/>
            </a:br>
            <a:r>
              <a:rPr lang="en-US" dirty="0"/>
              <a:t>of beam</a:t>
            </a:r>
          </a:p>
          <a:p>
            <a:pPr lvl="1"/>
            <a:r>
              <a:rPr lang="en-US" dirty="0"/>
              <a:t>Useful for dramatic light effects</a:t>
            </a:r>
          </a:p>
          <a:p>
            <a:pPr lvl="2"/>
            <a:r>
              <a:rPr lang="en-US" dirty="0"/>
              <a:t>e.g. theatre spot light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8CC2194-2592-4845-937A-5813AC2C6A0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285329" y="393890"/>
            <a:ext cx="1066529" cy="3377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9331677" y="436580"/>
            <a:ext cx="899126" cy="3169852"/>
          </a:xfrm>
          <a:custGeom>
            <a:avLst/>
            <a:gdLst/>
            <a:ahLst/>
            <a:cxnLst/>
            <a:rect l="l" t="t" r="r" b="b"/>
            <a:pathLst>
              <a:path w="1482725" h="5227320">
                <a:moveTo>
                  <a:pt x="0" y="0"/>
                </a:moveTo>
                <a:lnTo>
                  <a:pt x="1475586" y="5202052"/>
                </a:lnTo>
                <a:lnTo>
                  <a:pt x="1482730" y="5227235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10164167" y="3573435"/>
            <a:ext cx="124761" cy="142474"/>
          </a:xfrm>
          <a:custGeom>
            <a:avLst/>
            <a:gdLst/>
            <a:ahLst/>
            <a:cxnLst/>
            <a:rect l="l" t="t" r="r" b="b"/>
            <a:pathLst>
              <a:path w="205740" h="234950">
                <a:moveTo>
                  <a:pt x="205501" y="0"/>
                </a:moveTo>
                <a:lnTo>
                  <a:pt x="0" y="58290"/>
                </a:lnTo>
                <a:lnTo>
                  <a:pt x="161042" y="234644"/>
                </a:lnTo>
                <a:lnTo>
                  <a:pt x="20550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9238256" y="388362"/>
            <a:ext cx="1327889" cy="3261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9331677" y="436579"/>
            <a:ext cx="1102440" cy="3045861"/>
          </a:xfrm>
          <a:custGeom>
            <a:avLst/>
            <a:gdLst/>
            <a:ahLst/>
            <a:cxnLst/>
            <a:rect l="l" t="t" r="r" b="b"/>
            <a:pathLst>
              <a:path w="1818005" h="5022850">
                <a:moveTo>
                  <a:pt x="0" y="0"/>
                </a:moveTo>
                <a:lnTo>
                  <a:pt x="1808961" y="4998026"/>
                </a:lnTo>
                <a:lnTo>
                  <a:pt x="1817870" y="5022641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10367734" y="3445346"/>
            <a:ext cx="122065" cy="144014"/>
          </a:xfrm>
          <a:custGeom>
            <a:avLst/>
            <a:gdLst/>
            <a:ahLst/>
            <a:cxnLst/>
            <a:rect l="l" t="t" r="r" b="b"/>
            <a:pathLst>
              <a:path w="201294" h="237490">
                <a:moveTo>
                  <a:pt x="200862" y="0"/>
                </a:moveTo>
                <a:lnTo>
                  <a:pt x="0" y="72696"/>
                </a:lnTo>
                <a:lnTo>
                  <a:pt x="173125" y="237203"/>
                </a:lnTo>
                <a:lnTo>
                  <a:pt x="20086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9239094" y="382478"/>
            <a:ext cx="1553981" cy="3130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9331677" y="436580"/>
            <a:ext cx="1321927" cy="2906082"/>
          </a:xfrm>
          <a:custGeom>
            <a:avLst/>
            <a:gdLst/>
            <a:ahLst/>
            <a:cxnLst/>
            <a:rect l="l" t="t" r="r" b="b"/>
            <a:pathLst>
              <a:path w="2179955" h="4792345">
                <a:moveTo>
                  <a:pt x="0" y="0"/>
                </a:moveTo>
                <a:lnTo>
                  <a:pt x="2168817" y="4767956"/>
                </a:lnTo>
                <a:lnTo>
                  <a:pt x="2179656" y="4791784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10587898" y="3301056"/>
            <a:ext cx="118215" cy="144784"/>
          </a:xfrm>
          <a:custGeom>
            <a:avLst/>
            <a:gdLst/>
            <a:ahLst/>
            <a:cxnLst/>
            <a:rect l="l" t="t" r="r" b="b"/>
            <a:pathLst>
              <a:path w="194944" h="238759">
                <a:moveTo>
                  <a:pt x="194433" y="0"/>
                </a:moveTo>
                <a:lnTo>
                  <a:pt x="0" y="88443"/>
                </a:lnTo>
                <a:lnTo>
                  <a:pt x="185659" y="238657"/>
                </a:lnTo>
                <a:lnTo>
                  <a:pt x="19443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9244161" y="374596"/>
            <a:ext cx="1758521" cy="30165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9335468" y="433755"/>
            <a:ext cx="1521775" cy="2785942"/>
          </a:xfrm>
          <a:custGeom>
            <a:avLst/>
            <a:gdLst/>
            <a:ahLst/>
            <a:cxnLst/>
            <a:rect l="l" t="t" r="r" b="b"/>
            <a:pathLst>
              <a:path w="2509519" h="4594225">
                <a:moveTo>
                  <a:pt x="0" y="0"/>
                </a:moveTo>
                <a:lnTo>
                  <a:pt x="2496408" y="4570912"/>
                </a:lnTo>
                <a:lnTo>
                  <a:pt x="2508955" y="4593886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10792455" y="3174516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60" y="0"/>
                </a:moveTo>
                <a:lnTo>
                  <a:pt x="0" y="102386"/>
                </a:lnTo>
                <a:lnTo>
                  <a:pt x="196119" y="238662"/>
                </a:lnTo>
                <a:lnTo>
                  <a:pt x="18746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9242238" y="372510"/>
            <a:ext cx="1969485" cy="28969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9331677" y="436581"/>
            <a:ext cx="1728940" cy="2661181"/>
          </a:xfrm>
          <a:custGeom>
            <a:avLst/>
            <a:gdLst/>
            <a:ahLst/>
            <a:cxnLst/>
            <a:rect l="l" t="t" r="r" b="b"/>
            <a:pathLst>
              <a:path w="2851150" h="4388484">
                <a:moveTo>
                  <a:pt x="0" y="0"/>
                </a:moveTo>
                <a:lnTo>
                  <a:pt x="2836451" y="4365930"/>
                </a:lnTo>
                <a:lnTo>
                  <a:pt x="2850713" y="4387881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10997394" y="3048799"/>
            <a:ext cx="125146" cy="144014"/>
          </a:xfrm>
          <a:custGeom>
            <a:avLst/>
            <a:gdLst/>
            <a:ahLst/>
            <a:cxnLst/>
            <a:rect l="l" t="t" r="r" b="b"/>
            <a:pathLst>
              <a:path w="206375" h="237490">
                <a:moveTo>
                  <a:pt x="179125" y="0"/>
                </a:moveTo>
                <a:lnTo>
                  <a:pt x="0" y="116372"/>
                </a:lnTo>
                <a:lnTo>
                  <a:pt x="205941" y="237310"/>
                </a:lnTo>
                <a:lnTo>
                  <a:pt x="1791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9241050" y="370259"/>
            <a:ext cx="2195822" cy="27606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9327880" y="439208"/>
            <a:ext cx="1952662" cy="2520248"/>
          </a:xfrm>
          <a:custGeom>
            <a:avLst/>
            <a:gdLst/>
            <a:ahLst/>
            <a:cxnLst/>
            <a:rect l="l" t="t" r="r" b="b"/>
            <a:pathLst>
              <a:path w="3220084" h="4156075">
                <a:moveTo>
                  <a:pt x="0" y="0"/>
                </a:moveTo>
                <a:lnTo>
                  <a:pt x="3203870" y="4135371"/>
                </a:lnTo>
                <a:lnTo>
                  <a:pt x="3219902" y="4156065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11219514" y="2907235"/>
            <a:ext cx="130537" cy="142089"/>
          </a:xfrm>
          <a:custGeom>
            <a:avLst/>
            <a:gdLst/>
            <a:ahLst/>
            <a:cxnLst/>
            <a:rect l="l" t="t" r="r" b="b"/>
            <a:pathLst>
              <a:path w="215265" h="234315">
                <a:moveTo>
                  <a:pt x="168853" y="0"/>
                </a:moveTo>
                <a:lnTo>
                  <a:pt x="0" y="130822"/>
                </a:lnTo>
                <a:lnTo>
                  <a:pt x="215249" y="234269"/>
                </a:lnTo>
                <a:lnTo>
                  <a:pt x="16885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9247679" y="363728"/>
            <a:ext cx="2409918" cy="2648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9331678" y="436580"/>
            <a:ext cx="2165988" cy="2406269"/>
          </a:xfrm>
          <a:custGeom>
            <a:avLst/>
            <a:gdLst/>
            <a:ahLst/>
            <a:cxnLst/>
            <a:rect l="l" t="t" r="r" b="b"/>
            <a:pathLst>
              <a:path w="3571875" h="3968115">
                <a:moveTo>
                  <a:pt x="0" y="0"/>
                </a:moveTo>
                <a:lnTo>
                  <a:pt x="3554164" y="3948093"/>
                </a:lnTo>
                <a:lnTo>
                  <a:pt x="3571678" y="396754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11438795" y="2787376"/>
            <a:ext cx="135158" cy="139778"/>
          </a:xfrm>
          <a:custGeom>
            <a:avLst/>
            <a:gdLst/>
            <a:ahLst/>
            <a:cxnLst/>
            <a:rect l="l" t="t" r="r" b="b"/>
            <a:pathLst>
              <a:path w="222884" h="230504">
                <a:moveTo>
                  <a:pt x="158749" y="0"/>
                </a:moveTo>
                <a:lnTo>
                  <a:pt x="0" y="142913"/>
                </a:lnTo>
                <a:lnTo>
                  <a:pt x="222286" y="230210"/>
                </a:lnTo>
                <a:lnTo>
                  <a:pt x="158749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9245996" y="354529"/>
            <a:ext cx="2559038" cy="25256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9327371" y="430226"/>
            <a:ext cx="2315393" cy="2281893"/>
          </a:xfrm>
          <a:custGeom>
            <a:avLst/>
            <a:gdLst/>
            <a:ahLst/>
            <a:cxnLst/>
            <a:rect l="l" t="t" r="r" b="b"/>
            <a:pathLst>
              <a:path w="3818255" h="3763009">
                <a:moveTo>
                  <a:pt x="0" y="0"/>
                </a:moveTo>
                <a:lnTo>
                  <a:pt x="3799505" y="3744392"/>
                </a:lnTo>
                <a:lnTo>
                  <a:pt x="3818150" y="3762766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11585940" y="2654699"/>
            <a:ext cx="137853" cy="137083"/>
          </a:xfrm>
          <a:custGeom>
            <a:avLst/>
            <a:gdLst/>
            <a:ahLst/>
            <a:cxnLst/>
            <a:rect l="l" t="t" r="r" b="b"/>
            <a:pathLst>
              <a:path w="227330" h="226059">
                <a:moveTo>
                  <a:pt x="149932" y="0"/>
                </a:moveTo>
                <a:lnTo>
                  <a:pt x="0" y="152141"/>
                </a:lnTo>
                <a:lnTo>
                  <a:pt x="227103" y="226005"/>
                </a:lnTo>
                <a:lnTo>
                  <a:pt x="14993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32A805FD-1247-A74A-8434-64D486F24DEB}"/>
              </a:ext>
            </a:extLst>
          </p:cNvPr>
          <p:cNvSpPr>
            <a:spLocks noChangeAspect="1"/>
          </p:cNvSpPr>
          <p:nvPr/>
        </p:nvSpPr>
        <p:spPr>
          <a:xfrm>
            <a:off x="6096000" y="4697426"/>
            <a:ext cx="2889985" cy="21651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EE43AAF7-4D3F-864E-9E2C-72FC675633E2}"/>
              </a:ext>
            </a:extLst>
          </p:cNvPr>
          <p:cNvSpPr>
            <a:spLocks noChangeAspect="1"/>
          </p:cNvSpPr>
          <p:nvPr/>
        </p:nvSpPr>
        <p:spPr>
          <a:xfrm>
            <a:off x="9067800" y="4486214"/>
            <a:ext cx="3135518" cy="2354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4FAD1B-7BAC-9F4E-95B9-4A54A17DC8E8}"/>
              </a:ext>
            </a:extLst>
          </p:cNvPr>
          <p:cNvCxnSpPr>
            <a:cxnSpLocks/>
          </p:cNvCxnSpPr>
          <p:nvPr/>
        </p:nvCxnSpPr>
        <p:spPr>
          <a:xfrm flipV="1">
            <a:off x="9603636" y="2531801"/>
            <a:ext cx="2588364" cy="1636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26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15B2B266-5945-A742-B8B0-348F92D1A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DIRECTIONAL LIGHT</a:t>
            </a:r>
          </a:p>
          <a:p>
            <a:pPr lvl="1"/>
            <a:r>
              <a:rPr lang="en-US" dirty="0"/>
              <a:t>Described by direction only</a:t>
            </a:r>
          </a:p>
          <a:p>
            <a:pPr lvl="2"/>
            <a:r>
              <a:rPr lang="en-US" dirty="0"/>
              <a:t>No position</a:t>
            </a:r>
          </a:p>
          <a:p>
            <a:pPr lvl="2"/>
            <a:r>
              <a:rPr lang="en-US" dirty="0"/>
              <a:t>Light vector has to be normalized</a:t>
            </a:r>
          </a:p>
          <a:p>
            <a:pPr lvl="2"/>
            <a:r>
              <a:rPr lang="en-US" dirty="0"/>
              <a:t>OpenGL light position: (x,y,z,0)</a:t>
            </a:r>
          </a:p>
          <a:p>
            <a:pPr lvl="2"/>
            <a:r>
              <a:rPr lang="en-US" dirty="0"/>
              <a:t>Can only be rotated</a:t>
            </a:r>
          </a:p>
          <a:p>
            <a:pPr lvl="1"/>
            <a:r>
              <a:rPr lang="en-US" dirty="0"/>
              <a:t>Used for light sources that are infinitely far away</a:t>
            </a:r>
          </a:p>
          <a:p>
            <a:pPr lvl="2"/>
            <a:r>
              <a:rPr lang="en-US" dirty="0"/>
              <a:t>Direction is same for all points</a:t>
            </a:r>
          </a:p>
          <a:p>
            <a:pPr lvl="1"/>
            <a:r>
              <a:rPr lang="en-US" dirty="0"/>
              <a:t>Intensity does not change depending on distance </a:t>
            </a:r>
            <a:br>
              <a:rPr lang="en-US" dirty="0"/>
            </a:br>
            <a:r>
              <a:rPr lang="en-US" dirty="0"/>
              <a:t>(no attenuation)</a:t>
            </a:r>
          </a:p>
          <a:p>
            <a:pPr lvl="1"/>
            <a:r>
              <a:rPr lang="en-US" dirty="0"/>
              <a:t>Used for modelling sun light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6AF7388-53A5-EF43-A60D-B790653CA0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8458200" y="1839784"/>
            <a:ext cx="1747427" cy="3143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8500015" y="1883739"/>
            <a:ext cx="1609570" cy="2946899"/>
          </a:xfrm>
          <a:custGeom>
            <a:avLst/>
            <a:gdLst/>
            <a:ahLst/>
            <a:cxnLst/>
            <a:rect l="l" t="t" r="r" b="b"/>
            <a:pathLst>
              <a:path w="2654300" h="4859655">
                <a:moveTo>
                  <a:pt x="0" y="0"/>
                </a:moveTo>
                <a:lnTo>
                  <a:pt x="2641343" y="4836288"/>
                </a:lnTo>
                <a:lnTo>
                  <a:pt x="2653891" y="4859262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10044886" y="4785426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5"/>
                </a:lnTo>
                <a:lnTo>
                  <a:pt x="196119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8631368" y="1690986"/>
            <a:ext cx="1846410" cy="317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8722668" y="1750146"/>
            <a:ext cx="1609570" cy="2946899"/>
          </a:xfrm>
          <a:custGeom>
            <a:avLst/>
            <a:gdLst/>
            <a:ahLst/>
            <a:cxnLst/>
            <a:rect l="l" t="t" r="r" b="b"/>
            <a:pathLst>
              <a:path w="2654300" h="4859655">
                <a:moveTo>
                  <a:pt x="0" y="0"/>
                </a:moveTo>
                <a:lnTo>
                  <a:pt x="2641343" y="4836288"/>
                </a:lnTo>
                <a:lnTo>
                  <a:pt x="2653891" y="4859262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10267540" y="4651832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30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8871832" y="1539581"/>
            <a:ext cx="1846410" cy="317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8963139" y="1598739"/>
            <a:ext cx="1609570" cy="2946899"/>
          </a:xfrm>
          <a:custGeom>
            <a:avLst/>
            <a:gdLst/>
            <a:ahLst/>
            <a:cxnLst/>
            <a:rect l="l" t="t" r="r" b="b"/>
            <a:pathLst>
              <a:path w="2654300" h="4859655">
                <a:moveTo>
                  <a:pt x="0" y="0"/>
                </a:moveTo>
                <a:lnTo>
                  <a:pt x="2641343" y="4836288"/>
                </a:lnTo>
                <a:lnTo>
                  <a:pt x="2653891" y="4859262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10508010" y="4500425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9094492" y="1405987"/>
            <a:ext cx="1846410" cy="317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9185798" y="1465145"/>
            <a:ext cx="1609570" cy="2946899"/>
          </a:xfrm>
          <a:custGeom>
            <a:avLst/>
            <a:gdLst/>
            <a:ahLst/>
            <a:cxnLst/>
            <a:rect l="l" t="t" r="r" b="b"/>
            <a:pathLst>
              <a:path w="2654300" h="4859655">
                <a:moveTo>
                  <a:pt x="0" y="0"/>
                </a:moveTo>
                <a:lnTo>
                  <a:pt x="2641343" y="4836288"/>
                </a:lnTo>
                <a:lnTo>
                  <a:pt x="2653891" y="4859262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10730671" y="4366831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60" y="0"/>
                </a:moveTo>
                <a:lnTo>
                  <a:pt x="0" y="102386"/>
                </a:lnTo>
                <a:lnTo>
                  <a:pt x="196119" y="238661"/>
                </a:lnTo>
                <a:lnTo>
                  <a:pt x="18746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9317145" y="1272393"/>
            <a:ext cx="1846410" cy="317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9408451" y="1331551"/>
            <a:ext cx="1609570" cy="2946899"/>
          </a:xfrm>
          <a:custGeom>
            <a:avLst/>
            <a:gdLst/>
            <a:ahLst/>
            <a:cxnLst/>
            <a:rect l="l" t="t" r="r" b="b"/>
            <a:pathLst>
              <a:path w="2654300" h="4859655">
                <a:moveTo>
                  <a:pt x="0" y="0"/>
                </a:moveTo>
                <a:lnTo>
                  <a:pt x="2641343" y="4836288"/>
                </a:lnTo>
                <a:lnTo>
                  <a:pt x="2653891" y="4859262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10953324" y="4233238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2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9557616" y="1120987"/>
            <a:ext cx="1846410" cy="317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9648922" y="1180145"/>
            <a:ext cx="1609570" cy="2946899"/>
          </a:xfrm>
          <a:custGeom>
            <a:avLst/>
            <a:gdLst/>
            <a:ahLst/>
            <a:cxnLst/>
            <a:rect l="l" t="t" r="r" b="b"/>
            <a:pathLst>
              <a:path w="2654300" h="4859655">
                <a:moveTo>
                  <a:pt x="0" y="0"/>
                </a:moveTo>
                <a:lnTo>
                  <a:pt x="2641343" y="4836288"/>
                </a:lnTo>
                <a:lnTo>
                  <a:pt x="2653891" y="4859262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11193794" y="4081831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9793634" y="991846"/>
            <a:ext cx="1846410" cy="317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9884935" y="1051004"/>
            <a:ext cx="1609570" cy="2946899"/>
          </a:xfrm>
          <a:custGeom>
            <a:avLst/>
            <a:gdLst/>
            <a:ahLst/>
            <a:cxnLst/>
            <a:rect l="l" t="t" r="r" b="b"/>
            <a:pathLst>
              <a:path w="2654300" h="4859655">
                <a:moveTo>
                  <a:pt x="0" y="0"/>
                </a:moveTo>
                <a:lnTo>
                  <a:pt x="2641343" y="4836288"/>
                </a:lnTo>
                <a:lnTo>
                  <a:pt x="2653891" y="4859262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11429807" y="3952690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30" y="238662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10016288" y="858251"/>
            <a:ext cx="1846410" cy="317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10107594" y="917410"/>
            <a:ext cx="1609570" cy="2946899"/>
          </a:xfrm>
          <a:custGeom>
            <a:avLst/>
            <a:gdLst/>
            <a:ahLst/>
            <a:cxnLst/>
            <a:rect l="l" t="t" r="r" b="b"/>
            <a:pathLst>
              <a:path w="2654300" h="4859655">
                <a:moveTo>
                  <a:pt x="0" y="0"/>
                </a:moveTo>
                <a:lnTo>
                  <a:pt x="2641343" y="4836288"/>
                </a:lnTo>
                <a:lnTo>
                  <a:pt x="2653891" y="4859262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11652467" y="3819097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470" y="0"/>
                </a:moveTo>
                <a:lnTo>
                  <a:pt x="0" y="102386"/>
                </a:lnTo>
                <a:lnTo>
                  <a:pt x="196119" y="238661"/>
                </a:lnTo>
                <a:lnTo>
                  <a:pt x="18747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7AEFF-1ED4-344E-8308-B8DD930D9348}"/>
              </a:ext>
            </a:extLst>
          </p:cNvPr>
          <p:cNvCxnSpPr>
            <a:cxnSpLocks/>
          </p:cNvCxnSpPr>
          <p:nvPr/>
        </p:nvCxnSpPr>
        <p:spPr>
          <a:xfrm flipH="1">
            <a:off x="8722668" y="3929035"/>
            <a:ext cx="3378357" cy="1937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26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09B736F-CDB4-A94B-AEC6-1255DC915A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REFLECTION MODEL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6764341-0F7F-E642-9984-34BF881B64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777491" y="5065593"/>
            <a:ext cx="1356582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algn="ctr">
              <a:spcBef>
                <a:spcPts val="67"/>
              </a:spcBef>
            </a:pPr>
            <a:r>
              <a:rPr sz="2400" spc="3" dirty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bient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82740" y="5065593"/>
            <a:ext cx="1320001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algn="ctr">
              <a:spcBef>
                <a:spcPts val="67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Specular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3625" y="5065593"/>
            <a:ext cx="1091272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algn="ctr">
              <a:spcBef>
                <a:spcPts val="67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Dif</a:t>
            </a:r>
            <a:r>
              <a:rPr sz="2400" spc="-3" dirty="0">
                <a:latin typeface="Arial" panose="020B0604020202020204" pitchFamily="34" charset="0"/>
                <a:cs typeface="Arial" panose="020B0604020202020204" pitchFamily="34" charset="0"/>
              </a:rPr>
              <a:t>fu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>
            <a:spLocks noChangeAspect="1"/>
          </p:cNvSpPr>
          <p:nvPr/>
        </p:nvSpPr>
        <p:spPr>
          <a:xfrm>
            <a:off x="9318898" y="1972743"/>
            <a:ext cx="2834640" cy="2912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>
            <a:spLocks noChangeAspect="1"/>
          </p:cNvSpPr>
          <p:nvPr/>
        </p:nvSpPr>
        <p:spPr>
          <a:xfrm>
            <a:off x="6225420" y="1987410"/>
            <a:ext cx="2834640" cy="291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>
            <a:spLocks noChangeAspect="1"/>
          </p:cNvSpPr>
          <p:nvPr/>
        </p:nvSpPr>
        <p:spPr>
          <a:xfrm>
            <a:off x="3131941" y="1987410"/>
            <a:ext cx="2834640" cy="29125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>
            <a:spLocks noChangeAspect="1"/>
          </p:cNvSpPr>
          <p:nvPr/>
        </p:nvSpPr>
        <p:spPr>
          <a:xfrm>
            <a:off x="38462" y="1972743"/>
            <a:ext cx="2834640" cy="29125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 txBox="1"/>
          <p:nvPr/>
        </p:nvSpPr>
        <p:spPr>
          <a:xfrm>
            <a:off x="9908329" y="5065593"/>
            <a:ext cx="1655778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algn="ctr">
              <a:spcBef>
                <a:spcPts val="67"/>
              </a:spcBef>
            </a:pPr>
            <a:r>
              <a:rPr sz="2400" spc="3" dirty="0"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bined</a:t>
            </a:r>
          </a:p>
        </p:txBody>
      </p:sp>
    </p:spTree>
    <p:extLst>
      <p:ext uri="{BB962C8B-B14F-4D97-AF65-F5344CB8AC3E}">
        <p14:creationId xmlns:p14="http://schemas.microsoft.com/office/powerpoint/2010/main" val="347410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471A580-2691-D840-B8C2-1658A8604E6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AMBIENT COMPONENT</a:t>
                </a:r>
              </a:p>
              <a:p>
                <a:pPr lvl="1"/>
                <a:r>
                  <a:rPr lang="en-US" dirty="0"/>
                  <a:t>Indirect illumination from light that has been </a:t>
                </a:r>
                <a:br>
                  <a:rPr lang="en-US" dirty="0"/>
                </a:br>
                <a:r>
                  <a:rPr lang="en-US" dirty="0"/>
                  <a:t>reflected multiple times</a:t>
                </a:r>
              </a:p>
              <a:p>
                <a:pPr lvl="2"/>
                <a:r>
                  <a:rPr lang="en-US" dirty="0"/>
                  <a:t>Does not come from a specific direction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Variables:</a:t>
                </a:r>
              </a:p>
              <a:p>
                <a:pPr lvl="2"/>
                <a:r>
                  <a:rPr lang="en-US" dirty="0"/>
                  <a:t>Ambient light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Ambient material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471A580-2691-D840-B8C2-1658A8604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71" t="-243" b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17A254E-D0BA-3640-9CA9-0971615FCC1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8686800" y="1733669"/>
            <a:ext cx="3314467" cy="339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8911790" y="5208580"/>
                <a:ext cx="2864485" cy="441386"/>
              </a:xfrm>
              <a:prstGeom prst="rect">
                <a:avLst/>
              </a:prstGeom>
            </p:spPr>
            <p:txBody>
              <a:bodyPr vert="horz" wrap="square" lIns="0" tIns="10397" rIns="0" bIns="0" rtlCol="0">
                <a:spAutoFit/>
              </a:bodyPr>
              <a:lstStyle/>
              <a:p>
                <a:pPr marL="7701">
                  <a:spcBef>
                    <a:spcPts val="8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𝑎𝑚𝑏𝑖𝑒𝑛𝑡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790" y="5208580"/>
                <a:ext cx="2864485" cy="441386"/>
              </a:xfrm>
              <a:prstGeom prst="rect">
                <a:avLst/>
              </a:prstGeom>
              <a:blipFill>
                <a:blip r:embed="rId4"/>
                <a:stretch>
                  <a:fillRect t="-277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724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052AE0-172F-EC4E-9F8C-308F361C96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DIFFUSE COMPONENT</a:t>
            </a:r>
          </a:p>
          <a:p>
            <a:pPr lvl="1"/>
            <a:r>
              <a:rPr lang="en-US" dirty="0"/>
              <a:t>Also called Lambertian reflection</a:t>
            </a:r>
          </a:p>
          <a:p>
            <a:pPr lvl="1"/>
            <a:r>
              <a:rPr lang="en-US" dirty="0"/>
              <a:t>Ideal diffuse surface reflects light equally </a:t>
            </a:r>
            <a:br>
              <a:rPr lang="en-US" dirty="0"/>
            </a:br>
            <a:r>
              <a:rPr lang="en-US" dirty="0"/>
              <a:t>in all directions</a:t>
            </a:r>
          </a:p>
          <a:p>
            <a:pPr lvl="1"/>
            <a:r>
              <a:rPr lang="en-US" dirty="0"/>
              <a:t>Incident ray is reflected in many directions</a:t>
            </a:r>
          </a:p>
          <a:p>
            <a:pPr lvl="2"/>
            <a:r>
              <a:rPr lang="en-US" dirty="0"/>
              <a:t>Independent of view angle (reflects equally </a:t>
            </a:r>
            <a:br>
              <a:rPr lang="en-US" dirty="0"/>
            </a:br>
            <a:r>
              <a:rPr lang="en-US" dirty="0"/>
              <a:t>in all directions)</a:t>
            </a:r>
          </a:p>
          <a:p>
            <a:pPr lvl="2"/>
            <a:r>
              <a:rPr lang="en-US" dirty="0"/>
              <a:t>But dependent on direction of incoming </a:t>
            </a:r>
            <a:br>
              <a:rPr lang="en-US" dirty="0"/>
            </a:br>
            <a:r>
              <a:rPr lang="en-US" dirty="0"/>
              <a:t>light (angle between normal N and incident </a:t>
            </a:r>
            <a:br>
              <a:rPr lang="en-US" dirty="0"/>
            </a:br>
            <a:r>
              <a:rPr lang="en-US" dirty="0"/>
              <a:t>light L : angle of incidence </a:t>
            </a:r>
            <a:r>
              <a:rPr lang="el-GR" dirty="0"/>
              <a:t>θ)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5AA250-026D-9542-9466-D86F1E0524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8458200" y="1524000"/>
            <a:ext cx="3552331" cy="3541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651886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ontent Placeholder 89">
            <a:extLst>
              <a:ext uri="{FF2B5EF4-FFF2-40B4-BE49-F238E27FC236}">
                <a16:creationId xmlns:a16="http://schemas.microsoft.com/office/drawing/2014/main" id="{2675E6FB-97A2-E64C-A502-60A8B30D97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DIFFUSE COMPONENT</a:t>
            </a:r>
          </a:p>
          <a:p>
            <a:pPr lvl="1"/>
            <a:r>
              <a:rPr lang="en-US" dirty="0"/>
              <a:t>Incoming light rays with perpendicular angle to the surface reflect more light</a:t>
            </a:r>
          </a:p>
          <a:p>
            <a:pPr lvl="1"/>
            <a:r>
              <a:rPr lang="en-US" dirty="0"/>
              <a:t>The larger the angle </a:t>
            </a:r>
            <a:r>
              <a:rPr lang="el-GR" dirty="0"/>
              <a:t>θ </a:t>
            </a:r>
            <a:r>
              <a:rPr lang="en-US" dirty="0"/>
              <a:t>between normal and incoming light rays, the less light is reflected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3" name="Content Placeholder 92">
            <a:extLst>
              <a:ext uri="{FF2B5EF4-FFF2-40B4-BE49-F238E27FC236}">
                <a16:creationId xmlns:a16="http://schemas.microsoft.com/office/drawing/2014/main" id="{3EBBD7F9-6B3B-AE4D-9F5F-98635CE4C25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4766508" y="4356177"/>
            <a:ext cx="689660" cy="1147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807120" y="4414811"/>
            <a:ext cx="519067" cy="919149"/>
          </a:xfrm>
          <a:custGeom>
            <a:avLst/>
            <a:gdLst/>
            <a:ahLst/>
            <a:cxnLst/>
            <a:rect l="l" t="t" r="r" b="b"/>
            <a:pathLst>
              <a:path w="855979" h="1515745">
                <a:moveTo>
                  <a:pt x="0" y="0"/>
                </a:moveTo>
                <a:lnTo>
                  <a:pt x="843066" y="1492451"/>
                </a:lnTo>
                <a:lnTo>
                  <a:pt x="855941" y="1515244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5261966" y="5287980"/>
            <a:ext cx="120140" cy="144784"/>
          </a:xfrm>
          <a:custGeom>
            <a:avLst/>
            <a:gdLst/>
            <a:ahLst/>
            <a:cxnLst/>
            <a:rect l="l" t="t" r="r" b="b"/>
            <a:pathLst>
              <a:path w="198120" h="238759">
                <a:moveTo>
                  <a:pt x="185983" y="0"/>
                </a:moveTo>
                <a:lnTo>
                  <a:pt x="0" y="105059"/>
                </a:lnTo>
                <a:lnTo>
                  <a:pt x="198051" y="238513"/>
                </a:lnTo>
                <a:lnTo>
                  <a:pt x="18598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832829" y="4284587"/>
            <a:ext cx="786178" cy="119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923788" y="4344810"/>
            <a:ext cx="548332" cy="966897"/>
          </a:xfrm>
          <a:custGeom>
            <a:avLst/>
            <a:gdLst/>
            <a:ahLst/>
            <a:cxnLst/>
            <a:rect l="l" t="t" r="r" b="b"/>
            <a:pathLst>
              <a:path w="904240" h="1594484">
                <a:moveTo>
                  <a:pt x="0" y="0"/>
                </a:moveTo>
                <a:lnTo>
                  <a:pt x="891095" y="1571210"/>
                </a:lnTo>
                <a:lnTo>
                  <a:pt x="904008" y="1593980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5407812" y="5265643"/>
            <a:ext cx="120525" cy="144784"/>
          </a:xfrm>
          <a:custGeom>
            <a:avLst/>
            <a:gdLst/>
            <a:ahLst/>
            <a:cxnLst/>
            <a:rect l="l" t="t" r="r" b="b"/>
            <a:pathLst>
              <a:path w="198754" h="238759">
                <a:moveTo>
                  <a:pt x="185804" y="0"/>
                </a:moveTo>
                <a:lnTo>
                  <a:pt x="0" y="105376"/>
                </a:lnTo>
                <a:lnTo>
                  <a:pt x="198278" y="238493"/>
                </a:lnTo>
                <a:lnTo>
                  <a:pt x="18580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958647" y="4205799"/>
            <a:ext cx="826472" cy="1290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5049786" y="4265477"/>
            <a:ext cx="589149" cy="1058928"/>
          </a:xfrm>
          <a:custGeom>
            <a:avLst/>
            <a:gdLst/>
            <a:ahLst/>
            <a:cxnLst/>
            <a:rect l="l" t="t" r="r" b="b"/>
            <a:pathLst>
              <a:path w="971550" h="1746250">
                <a:moveTo>
                  <a:pt x="0" y="0"/>
                </a:moveTo>
                <a:lnTo>
                  <a:pt x="958479" y="1722902"/>
                </a:lnTo>
                <a:lnTo>
                  <a:pt x="971205" y="174577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574412" y="5278761"/>
            <a:ext cx="119755" cy="144784"/>
          </a:xfrm>
          <a:custGeom>
            <a:avLst/>
            <a:gdLst/>
            <a:ahLst/>
            <a:cxnLst/>
            <a:rect l="l" t="t" r="r" b="b"/>
            <a:pathLst>
              <a:path w="197484" h="238759">
                <a:moveTo>
                  <a:pt x="186664" y="0"/>
                </a:moveTo>
                <a:lnTo>
                  <a:pt x="0" y="103845"/>
                </a:lnTo>
                <a:lnTo>
                  <a:pt x="197177" y="238587"/>
                </a:lnTo>
                <a:lnTo>
                  <a:pt x="18666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5075343" y="4135709"/>
            <a:ext cx="869918" cy="13644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5166451" y="4195478"/>
            <a:ext cx="632661" cy="1133245"/>
          </a:xfrm>
          <a:custGeom>
            <a:avLst/>
            <a:gdLst/>
            <a:ahLst/>
            <a:cxnLst/>
            <a:rect l="l" t="t" r="r" b="b"/>
            <a:pathLst>
              <a:path w="1043304" h="1868804">
                <a:moveTo>
                  <a:pt x="0" y="0"/>
                </a:moveTo>
                <a:lnTo>
                  <a:pt x="1029967" y="1845500"/>
                </a:lnTo>
                <a:lnTo>
                  <a:pt x="1042724" y="1868358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5734472" y="5283028"/>
            <a:ext cx="119755" cy="144784"/>
          </a:xfrm>
          <a:custGeom>
            <a:avLst/>
            <a:gdLst/>
            <a:ahLst/>
            <a:cxnLst/>
            <a:rect l="l" t="t" r="r" b="b"/>
            <a:pathLst>
              <a:path w="197484" h="238759">
                <a:moveTo>
                  <a:pt x="186524" y="0"/>
                </a:moveTo>
                <a:lnTo>
                  <a:pt x="0" y="104098"/>
                </a:lnTo>
                <a:lnTo>
                  <a:pt x="197360" y="238572"/>
                </a:lnTo>
                <a:lnTo>
                  <a:pt x="18652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5191898" y="4066053"/>
            <a:ext cx="900449" cy="1433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5283118" y="4125479"/>
            <a:ext cx="663466" cy="1202941"/>
          </a:xfrm>
          <a:custGeom>
            <a:avLst/>
            <a:gdLst/>
            <a:ahLst/>
            <a:cxnLst/>
            <a:rect l="l" t="t" r="r" b="b"/>
            <a:pathLst>
              <a:path w="1094104" h="1983740">
                <a:moveTo>
                  <a:pt x="0" y="0"/>
                </a:moveTo>
                <a:lnTo>
                  <a:pt x="1080912" y="1960461"/>
                </a:lnTo>
                <a:lnTo>
                  <a:pt x="1093551" y="1983384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5881868" y="5283033"/>
            <a:ext cx="119370" cy="144784"/>
          </a:xfrm>
          <a:custGeom>
            <a:avLst/>
            <a:gdLst/>
            <a:ahLst/>
            <a:cxnLst/>
            <a:rect l="l" t="t" r="r" b="b"/>
            <a:pathLst>
              <a:path w="196850" h="238759">
                <a:moveTo>
                  <a:pt x="187058" y="0"/>
                </a:moveTo>
                <a:lnTo>
                  <a:pt x="0" y="103136"/>
                </a:lnTo>
                <a:lnTo>
                  <a:pt x="196665" y="238626"/>
                </a:lnTo>
                <a:lnTo>
                  <a:pt x="18705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5317691" y="3987381"/>
            <a:ext cx="918321" cy="1495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5409117" y="4046146"/>
            <a:ext cx="681949" cy="1265707"/>
          </a:xfrm>
          <a:custGeom>
            <a:avLst/>
            <a:gdLst/>
            <a:ahLst/>
            <a:cxnLst/>
            <a:rect l="l" t="t" r="r" b="b"/>
            <a:pathLst>
              <a:path w="1124584" h="2087245">
                <a:moveTo>
                  <a:pt x="0" y="0"/>
                </a:moveTo>
                <a:lnTo>
                  <a:pt x="1111558" y="2063965"/>
                </a:lnTo>
                <a:lnTo>
                  <a:pt x="1123971" y="2087013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6026145" y="5267027"/>
            <a:ext cx="118600" cy="144784"/>
          </a:xfrm>
          <a:custGeom>
            <a:avLst/>
            <a:gdLst/>
            <a:ahLst/>
            <a:cxnLst/>
            <a:rect l="l" t="t" r="r" b="b"/>
            <a:pathLst>
              <a:path w="195579" h="238759">
                <a:moveTo>
                  <a:pt x="188066" y="0"/>
                </a:moveTo>
                <a:lnTo>
                  <a:pt x="0" y="101284"/>
                </a:lnTo>
                <a:lnTo>
                  <a:pt x="195317" y="238708"/>
                </a:lnTo>
                <a:lnTo>
                  <a:pt x="18806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5441439" y="3919446"/>
            <a:ext cx="974460" cy="15869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5532784" y="3978480"/>
            <a:ext cx="737784" cy="1356582"/>
          </a:xfrm>
          <a:custGeom>
            <a:avLst/>
            <a:gdLst/>
            <a:ahLst/>
            <a:cxnLst/>
            <a:rect l="l" t="t" r="r" b="b"/>
            <a:pathLst>
              <a:path w="1216659" h="2237104">
                <a:moveTo>
                  <a:pt x="0" y="0"/>
                </a:moveTo>
                <a:lnTo>
                  <a:pt x="1203655" y="2213749"/>
                </a:lnTo>
                <a:lnTo>
                  <a:pt x="1216159" y="223674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6205783" y="5289962"/>
            <a:ext cx="118985" cy="144784"/>
          </a:xfrm>
          <a:custGeom>
            <a:avLst/>
            <a:gdLst/>
            <a:ahLst/>
            <a:cxnLst/>
            <a:rect l="l" t="t" r="r" b="b"/>
            <a:pathLst>
              <a:path w="196215" h="238759">
                <a:moveTo>
                  <a:pt x="187660" y="0"/>
                </a:moveTo>
                <a:lnTo>
                  <a:pt x="0" y="102034"/>
                </a:lnTo>
                <a:lnTo>
                  <a:pt x="195865" y="238677"/>
                </a:lnTo>
                <a:lnTo>
                  <a:pt x="18766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5558212" y="3849108"/>
            <a:ext cx="1012047" cy="16389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5649450" y="3908480"/>
            <a:ext cx="775135" cy="1408181"/>
          </a:xfrm>
          <a:custGeom>
            <a:avLst/>
            <a:gdLst/>
            <a:ahLst/>
            <a:cxnLst/>
            <a:rect l="l" t="t" r="r" b="b"/>
            <a:pathLst>
              <a:path w="1278254" h="2322195">
                <a:moveTo>
                  <a:pt x="0" y="0"/>
                </a:moveTo>
                <a:lnTo>
                  <a:pt x="1265041" y="2298837"/>
                </a:lnTo>
                <a:lnTo>
                  <a:pt x="1277662" y="2321771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6359830" y="5271272"/>
            <a:ext cx="119370" cy="144784"/>
          </a:xfrm>
          <a:custGeom>
            <a:avLst/>
            <a:gdLst/>
            <a:ahLst/>
            <a:cxnLst/>
            <a:rect l="l" t="t" r="r" b="b"/>
            <a:pathLst>
              <a:path w="196850" h="238759">
                <a:moveTo>
                  <a:pt x="187146" y="0"/>
                </a:moveTo>
                <a:lnTo>
                  <a:pt x="0" y="102983"/>
                </a:lnTo>
                <a:lnTo>
                  <a:pt x="196559" y="238633"/>
                </a:lnTo>
                <a:lnTo>
                  <a:pt x="18714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141559" y="5389728"/>
            <a:ext cx="4048368" cy="4741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 txBox="1"/>
          <p:nvPr/>
        </p:nvSpPr>
        <p:spPr>
          <a:xfrm>
            <a:off x="4173308" y="5415126"/>
            <a:ext cx="3985033" cy="300501"/>
          </a:xfrm>
          <a:prstGeom prst="rect">
            <a:avLst/>
          </a:prstGeom>
          <a:solidFill>
            <a:srgbClr val="FFFFFF"/>
          </a:solidFill>
          <a:ln w="20941">
            <a:solidFill>
              <a:srgbClr val="4F81BD"/>
            </a:solidFill>
          </a:ln>
        </p:spPr>
        <p:txBody>
          <a:bodyPr vert="horz" wrap="square" lIns="0" tIns="117445" rIns="0" bIns="0" rtlCol="0">
            <a:spAutoFit/>
          </a:bodyPr>
          <a:lstStyle/>
          <a:p>
            <a:pPr marL="4621" algn="ctr">
              <a:spcBef>
                <a:spcPts val="925"/>
              </a:spcBef>
            </a:pPr>
            <a:r>
              <a:rPr sz="1182" spc="6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sz="118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70258" y="3695393"/>
            <a:ext cx="238424" cy="1711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1554353" y="3718202"/>
            <a:ext cx="64691" cy="1540258"/>
          </a:xfrm>
          <a:custGeom>
            <a:avLst/>
            <a:gdLst/>
            <a:ahLst/>
            <a:cxnLst/>
            <a:rect l="l" t="t" r="r" b="b"/>
            <a:pathLst>
              <a:path w="106680" h="2540000">
                <a:moveTo>
                  <a:pt x="106625" y="0"/>
                </a:moveTo>
                <a:lnTo>
                  <a:pt x="1098" y="2513603"/>
                </a:lnTo>
                <a:lnTo>
                  <a:pt x="0" y="253975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1490311" y="5239736"/>
            <a:ext cx="129767" cy="132462"/>
          </a:xfrm>
          <a:custGeom>
            <a:avLst/>
            <a:gdLst/>
            <a:ahLst/>
            <a:cxnLst/>
            <a:rect l="l" t="t" r="r" b="b"/>
            <a:pathLst>
              <a:path w="213994" h="218440">
                <a:moveTo>
                  <a:pt x="0" y="0"/>
                </a:moveTo>
                <a:lnTo>
                  <a:pt x="97748" y="217898"/>
                </a:lnTo>
                <a:lnTo>
                  <a:pt x="213417" y="895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1624173" y="3695394"/>
            <a:ext cx="251724" cy="1711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1720090" y="3718202"/>
            <a:ext cx="64691" cy="1540258"/>
          </a:xfrm>
          <a:custGeom>
            <a:avLst/>
            <a:gdLst/>
            <a:ahLst/>
            <a:cxnLst/>
            <a:rect l="l" t="t" r="r" b="b"/>
            <a:pathLst>
              <a:path w="106680" h="2540000">
                <a:moveTo>
                  <a:pt x="106625" y="0"/>
                </a:moveTo>
                <a:lnTo>
                  <a:pt x="1098" y="2513603"/>
                </a:lnTo>
                <a:lnTo>
                  <a:pt x="0" y="253975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1656048" y="5239736"/>
            <a:ext cx="129767" cy="132462"/>
          </a:xfrm>
          <a:custGeom>
            <a:avLst/>
            <a:gdLst/>
            <a:ahLst/>
            <a:cxnLst/>
            <a:rect l="l" t="t" r="r" b="b"/>
            <a:pathLst>
              <a:path w="213994" h="218440">
                <a:moveTo>
                  <a:pt x="0" y="0"/>
                </a:moveTo>
                <a:lnTo>
                  <a:pt x="97748" y="217898"/>
                </a:lnTo>
                <a:lnTo>
                  <a:pt x="213417" y="895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1805471" y="3695393"/>
            <a:ext cx="251724" cy="17119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1901388" y="3718202"/>
            <a:ext cx="64691" cy="1540258"/>
          </a:xfrm>
          <a:custGeom>
            <a:avLst/>
            <a:gdLst/>
            <a:ahLst/>
            <a:cxnLst/>
            <a:rect l="l" t="t" r="r" b="b"/>
            <a:pathLst>
              <a:path w="106680" h="2540000">
                <a:moveTo>
                  <a:pt x="106625" y="0"/>
                </a:moveTo>
                <a:lnTo>
                  <a:pt x="1098" y="2513603"/>
                </a:lnTo>
                <a:lnTo>
                  <a:pt x="0" y="253975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1837346" y="5239736"/>
            <a:ext cx="129767" cy="132462"/>
          </a:xfrm>
          <a:custGeom>
            <a:avLst/>
            <a:gdLst/>
            <a:ahLst/>
            <a:cxnLst/>
            <a:rect l="l" t="t" r="r" b="b"/>
            <a:pathLst>
              <a:path w="213994" h="218440">
                <a:moveTo>
                  <a:pt x="0" y="0"/>
                </a:moveTo>
                <a:lnTo>
                  <a:pt x="97748" y="217898"/>
                </a:lnTo>
                <a:lnTo>
                  <a:pt x="213418" y="895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1971208" y="3695394"/>
            <a:ext cx="251724" cy="1711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2067125" y="3718202"/>
            <a:ext cx="64691" cy="1540258"/>
          </a:xfrm>
          <a:custGeom>
            <a:avLst/>
            <a:gdLst/>
            <a:ahLst/>
            <a:cxnLst/>
            <a:rect l="l" t="t" r="r" b="b"/>
            <a:pathLst>
              <a:path w="106679" h="2540000">
                <a:moveTo>
                  <a:pt x="106625" y="0"/>
                </a:moveTo>
                <a:lnTo>
                  <a:pt x="1098" y="2513603"/>
                </a:lnTo>
                <a:lnTo>
                  <a:pt x="0" y="253975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/>
          <p:nvPr/>
        </p:nvSpPr>
        <p:spPr>
          <a:xfrm>
            <a:off x="2003083" y="5239736"/>
            <a:ext cx="129767" cy="132462"/>
          </a:xfrm>
          <a:custGeom>
            <a:avLst/>
            <a:gdLst/>
            <a:ahLst/>
            <a:cxnLst/>
            <a:rect l="l" t="t" r="r" b="b"/>
            <a:pathLst>
              <a:path w="213995" h="218440">
                <a:moveTo>
                  <a:pt x="0" y="0"/>
                </a:moveTo>
                <a:lnTo>
                  <a:pt x="97748" y="217898"/>
                </a:lnTo>
                <a:lnTo>
                  <a:pt x="213417" y="895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5" name="object 45"/>
          <p:cNvSpPr/>
          <p:nvPr/>
        </p:nvSpPr>
        <p:spPr>
          <a:xfrm>
            <a:off x="2136943" y="3695393"/>
            <a:ext cx="251724" cy="17119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6" name="object 46"/>
          <p:cNvSpPr/>
          <p:nvPr/>
        </p:nvSpPr>
        <p:spPr>
          <a:xfrm>
            <a:off x="2232861" y="3718202"/>
            <a:ext cx="64691" cy="1540258"/>
          </a:xfrm>
          <a:custGeom>
            <a:avLst/>
            <a:gdLst/>
            <a:ahLst/>
            <a:cxnLst/>
            <a:rect l="l" t="t" r="r" b="b"/>
            <a:pathLst>
              <a:path w="106679" h="2540000">
                <a:moveTo>
                  <a:pt x="106625" y="0"/>
                </a:moveTo>
                <a:lnTo>
                  <a:pt x="1098" y="2513603"/>
                </a:lnTo>
                <a:lnTo>
                  <a:pt x="0" y="253975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7" name="object 47"/>
          <p:cNvSpPr/>
          <p:nvPr/>
        </p:nvSpPr>
        <p:spPr>
          <a:xfrm>
            <a:off x="2168818" y="5239736"/>
            <a:ext cx="129767" cy="132462"/>
          </a:xfrm>
          <a:custGeom>
            <a:avLst/>
            <a:gdLst/>
            <a:ahLst/>
            <a:cxnLst/>
            <a:rect l="l" t="t" r="r" b="b"/>
            <a:pathLst>
              <a:path w="213995" h="218440">
                <a:moveTo>
                  <a:pt x="0" y="0"/>
                </a:moveTo>
                <a:lnTo>
                  <a:pt x="97748" y="217898"/>
                </a:lnTo>
                <a:lnTo>
                  <a:pt x="213418" y="895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8" name="object 48"/>
          <p:cNvSpPr/>
          <p:nvPr/>
        </p:nvSpPr>
        <p:spPr>
          <a:xfrm>
            <a:off x="2318243" y="3695394"/>
            <a:ext cx="251724" cy="1711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9"/>
          <p:cNvSpPr/>
          <p:nvPr/>
        </p:nvSpPr>
        <p:spPr>
          <a:xfrm>
            <a:off x="2414160" y="3718202"/>
            <a:ext cx="64691" cy="1540258"/>
          </a:xfrm>
          <a:custGeom>
            <a:avLst/>
            <a:gdLst/>
            <a:ahLst/>
            <a:cxnLst/>
            <a:rect l="l" t="t" r="r" b="b"/>
            <a:pathLst>
              <a:path w="106679" h="2540000">
                <a:moveTo>
                  <a:pt x="106625" y="0"/>
                </a:moveTo>
                <a:lnTo>
                  <a:pt x="1098" y="2513603"/>
                </a:lnTo>
                <a:lnTo>
                  <a:pt x="0" y="253975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50"/>
          <p:cNvSpPr/>
          <p:nvPr/>
        </p:nvSpPr>
        <p:spPr>
          <a:xfrm>
            <a:off x="2350117" y="5239736"/>
            <a:ext cx="129767" cy="132462"/>
          </a:xfrm>
          <a:custGeom>
            <a:avLst/>
            <a:gdLst/>
            <a:ahLst/>
            <a:cxnLst/>
            <a:rect l="l" t="t" r="r" b="b"/>
            <a:pathLst>
              <a:path w="213995" h="218440">
                <a:moveTo>
                  <a:pt x="0" y="0"/>
                </a:moveTo>
                <a:lnTo>
                  <a:pt x="97748" y="217898"/>
                </a:lnTo>
                <a:lnTo>
                  <a:pt x="213417" y="895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object 51"/>
          <p:cNvSpPr/>
          <p:nvPr/>
        </p:nvSpPr>
        <p:spPr>
          <a:xfrm>
            <a:off x="2489892" y="3695394"/>
            <a:ext cx="251724" cy="1711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52"/>
          <p:cNvSpPr/>
          <p:nvPr/>
        </p:nvSpPr>
        <p:spPr>
          <a:xfrm>
            <a:off x="2585809" y="3718202"/>
            <a:ext cx="64691" cy="1540258"/>
          </a:xfrm>
          <a:custGeom>
            <a:avLst/>
            <a:gdLst/>
            <a:ahLst/>
            <a:cxnLst/>
            <a:rect l="l" t="t" r="r" b="b"/>
            <a:pathLst>
              <a:path w="106679" h="2540000">
                <a:moveTo>
                  <a:pt x="106625" y="0"/>
                </a:moveTo>
                <a:lnTo>
                  <a:pt x="1098" y="2513603"/>
                </a:lnTo>
                <a:lnTo>
                  <a:pt x="0" y="253975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3" name="object 53"/>
          <p:cNvSpPr/>
          <p:nvPr/>
        </p:nvSpPr>
        <p:spPr>
          <a:xfrm>
            <a:off x="2521767" y="5239736"/>
            <a:ext cx="129767" cy="132462"/>
          </a:xfrm>
          <a:custGeom>
            <a:avLst/>
            <a:gdLst/>
            <a:ahLst/>
            <a:cxnLst/>
            <a:rect l="l" t="t" r="r" b="b"/>
            <a:pathLst>
              <a:path w="213995" h="218440">
                <a:moveTo>
                  <a:pt x="0" y="0"/>
                </a:moveTo>
                <a:lnTo>
                  <a:pt x="97748" y="217898"/>
                </a:lnTo>
                <a:lnTo>
                  <a:pt x="213418" y="895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bject 54"/>
          <p:cNvSpPr/>
          <p:nvPr/>
        </p:nvSpPr>
        <p:spPr>
          <a:xfrm>
            <a:off x="2655628" y="3695394"/>
            <a:ext cx="251724" cy="1711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5" name="object 55"/>
          <p:cNvSpPr/>
          <p:nvPr/>
        </p:nvSpPr>
        <p:spPr>
          <a:xfrm>
            <a:off x="2751544" y="3718202"/>
            <a:ext cx="64691" cy="1540258"/>
          </a:xfrm>
          <a:custGeom>
            <a:avLst/>
            <a:gdLst/>
            <a:ahLst/>
            <a:cxnLst/>
            <a:rect l="l" t="t" r="r" b="b"/>
            <a:pathLst>
              <a:path w="106679" h="2540000">
                <a:moveTo>
                  <a:pt x="106625" y="0"/>
                </a:moveTo>
                <a:lnTo>
                  <a:pt x="1098" y="2513603"/>
                </a:lnTo>
                <a:lnTo>
                  <a:pt x="0" y="2539757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6" name="object 56"/>
          <p:cNvSpPr/>
          <p:nvPr/>
        </p:nvSpPr>
        <p:spPr>
          <a:xfrm>
            <a:off x="2687502" y="5239736"/>
            <a:ext cx="129767" cy="132462"/>
          </a:xfrm>
          <a:custGeom>
            <a:avLst/>
            <a:gdLst/>
            <a:ahLst/>
            <a:cxnLst/>
            <a:rect l="l" t="t" r="r" b="b"/>
            <a:pathLst>
              <a:path w="213995" h="218440">
                <a:moveTo>
                  <a:pt x="0" y="0"/>
                </a:moveTo>
                <a:lnTo>
                  <a:pt x="97749" y="217898"/>
                </a:lnTo>
                <a:lnTo>
                  <a:pt x="213418" y="8959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57"/>
          <p:cNvSpPr/>
          <p:nvPr/>
        </p:nvSpPr>
        <p:spPr>
          <a:xfrm>
            <a:off x="107975" y="5389728"/>
            <a:ext cx="4048368" cy="4741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8" name="object 58"/>
          <p:cNvSpPr txBox="1"/>
          <p:nvPr/>
        </p:nvSpPr>
        <p:spPr>
          <a:xfrm>
            <a:off x="139723" y="5415126"/>
            <a:ext cx="3985033" cy="300501"/>
          </a:xfrm>
          <a:prstGeom prst="rect">
            <a:avLst/>
          </a:prstGeom>
          <a:solidFill>
            <a:srgbClr val="FFFFFF"/>
          </a:solidFill>
          <a:ln w="20941">
            <a:solidFill>
              <a:srgbClr val="4F81BD"/>
            </a:solidFill>
          </a:ln>
        </p:spPr>
        <p:txBody>
          <a:bodyPr vert="horz" wrap="square" lIns="0" tIns="117445" rIns="0" bIns="0" rtlCol="0">
            <a:spAutoFit/>
          </a:bodyPr>
          <a:lstStyle/>
          <a:p>
            <a:pPr algn="ctr">
              <a:spcBef>
                <a:spcPts val="925"/>
              </a:spcBef>
            </a:pPr>
            <a:r>
              <a:rPr sz="1182" spc="6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sz="118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351995" y="4015694"/>
            <a:ext cx="1699944" cy="1911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0" name="object 60"/>
          <p:cNvSpPr/>
          <p:nvPr/>
        </p:nvSpPr>
        <p:spPr>
          <a:xfrm>
            <a:off x="9484534" y="4099666"/>
            <a:ext cx="1541799" cy="10012"/>
          </a:xfrm>
          <a:custGeom>
            <a:avLst/>
            <a:gdLst/>
            <a:ahLst/>
            <a:cxnLst/>
            <a:rect l="l" t="t" r="r" b="b"/>
            <a:pathLst>
              <a:path w="2542540" h="16509">
                <a:moveTo>
                  <a:pt x="2541943" y="0"/>
                </a:moveTo>
                <a:lnTo>
                  <a:pt x="26176" y="15904"/>
                </a:lnTo>
                <a:lnTo>
                  <a:pt x="0" y="1606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1" name="object 61"/>
          <p:cNvSpPr/>
          <p:nvPr/>
        </p:nvSpPr>
        <p:spPr>
          <a:xfrm>
            <a:off x="9370878" y="4044547"/>
            <a:ext cx="130151" cy="129767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212925" y="0"/>
                </a:moveTo>
                <a:lnTo>
                  <a:pt x="0" y="108151"/>
                </a:lnTo>
                <a:lnTo>
                  <a:pt x="214276" y="213601"/>
                </a:lnTo>
                <a:lnTo>
                  <a:pt x="2129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2" name="object 62"/>
          <p:cNvSpPr/>
          <p:nvPr/>
        </p:nvSpPr>
        <p:spPr>
          <a:xfrm>
            <a:off x="9352911" y="4181238"/>
            <a:ext cx="1707028" cy="1911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3" name="object 63"/>
          <p:cNvSpPr/>
          <p:nvPr/>
        </p:nvSpPr>
        <p:spPr>
          <a:xfrm>
            <a:off x="9492535" y="4265210"/>
            <a:ext cx="1541799" cy="10012"/>
          </a:xfrm>
          <a:custGeom>
            <a:avLst/>
            <a:gdLst/>
            <a:ahLst/>
            <a:cxnLst/>
            <a:rect l="l" t="t" r="r" b="b"/>
            <a:pathLst>
              <a:path w="2542540" h="16509">
                <a:moveTo>
                  <a:pt x="2541943" y="0"/>
                </a:moveTo>
                <a:lnTo>
                  <a:pt x="26176" y="15904"/>
                </a:lnTo>
                <a:lnTo>
                  <a:pt x="0" y="1606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4" name="object 64"/>
          <p:cNvSpPr/>
          <p:nvPr/>
        </p:nvSpPr>
        <p:spPr>
          <a:xfrm>
            <a:off x="9378878" y="4210091"/>
            <a:ext cx="130151" cy="129767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212925" y="0"/>
                </a:moveTo>
                <a:lnTo>
                  <a:pt x="0" y="108150"/>
                </a:lnTo>
                <a:lnTo>
                  <a:pt x="214276" y="213601"/>
                </a:lnTo>
                <a:lnTo>
                  <a:pt x="2129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5" name="object 65"/>
          <p:cNvSpPr/>
          <p:nvPr/>
        </p:nvSpPr>
        <p:spPr>
          <a:xfrm>
            <a:off x="9361661" y="4362325"/>
            <a:ext cx="1707027" cy="1911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6" name="object 66"/>
          <p:cNvSpPr/>
          <p:nvPr/>
        </p:nvSpPr>
        <p:spPr>
          <a:xfrm>
            <a:off x="9501285" y="4446297"/>
            <a:ext cx="1541799" cy="10012"/>
          </a:xfrm>
          <a:custGeom>
            <a:avLst/>
            <a:gdLst/>
            <a:ahLst/>
            <a:cxnLst/>
            <a:rect l="l" t="t" r="r" b="b"/>
            <a:pathLst>
              <a:path w="2542540" h="16509">
                <a:moveTo>
                  <a:pt x="2541943" y="0"/>
                </a:moveTo>
                <a:lnTo>
                  <a:pt x="26176" y="15904"/>
                </a:lnTo>
                <a:lnTo>
                  <a:pt x="0" y="1606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7" name="object 67"/>
          <p:cNvSpPr/>
          <p:nvPr/>
        </p:nvSpPr>
        <p:spPr>
          <a:xfrm>
            <a:off x="9387628" y="4391178"/>
            <a:ext cx="130151" cy="129767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212925" y="0"/>
                </a:moveTo>
                <a:lnTo>
                  <a:pt x="0" y="108150"/>
                </a:lnTo>
                <a:lnTo>
                  <a:pt x="214276" y="213601"/>
                </a:lnTo>
                <a:lnTo>
                  <a:pt x="2129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8" name="object 68"/>
          <p:cNvSpPr/>
          <p:nvPr/>
        </p:nvSpPr>
        <p:spPr>
          <a:xfrm>
            <a:off x="9369655" y="4527869"/>
            <a:ext cx="1707028" cy="1911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9" name="object 69"/>
          <p:cNvSpPr/>
          <p:nvPr/>
        </p:nvSpPr>
        <p:spPr>
          <a:xfrm>
            <a:off x="9509278" y="4611842"/>
            <a:ext cx="1541799" cy="10012"/>
          </a:xfrm>
          <a:custGeom>
            <a:avLst/>
            <a:gdLst/>
            <a:ahLst/>
            <a:cxnLst/>
            <a:rect l="l" t="t" r="r" b="b"/>
            <a:pathLst>
              <a:path w="2542540" h="16509">
                <a:moveTo>
                  <a:pt x="2541943" y="0"/>
                </a:moveTo>
                <a:lnTo>
                  <a:pt x="26176" y="15904"/>
                </a:lnTo>
                <a:lnTo>
                  <a:pt x="0" y="1606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0" name="object 70"/>
          <p:cNvSpPr/>
          <p:nvPr/>
        </p:nvSpPr>
        <p:spPr>
          <a:xfrm>
            <a:off x="9395628" y="4556722"/>
            <a:ext cx="130151" cy="129767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212925" y="0"/>
                </a:moveTo>
                <a:lnTo>
                  <a:pt x="0" y="108151"/>
                </a:lnTo>
                <a:lnTo>
                  <a:pt x="214276" y="213601"/>
                </a:lnTo>
                <a:lnTo>
                  <a:pt x="2129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1" name="object 71"/>
          <p:cNvSpPr/>
          <p:nvPr/>
        </p:nvSpPr>
        <p:spPr>
          <a:xfrm>
            <a:off x="9377656" y="4693412"/>
            <a:ext cx="1707027" cy="1911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2" name="object 72"/>
          <p:cNvSpPr/>
          <p:nvPr/>
        </p:nvSpPr>
        <p:spPr>
          <a:xfrm>
            <a:off x="9517278" y="4777384"/>
            <a:ext cx="1541799" cy="10012"/>
          </a:xfrm>
          <a:custGeom>
            <a:avLst/>
            <a:gdLst/>
            <a:ahLst/>
            <a:cxnLst/>
            <a:rect l="l" t="t" r="r" b="b"/>
            <a:pathLst>
              <a:path w="2542540" h="16509">
                <a:moveTo>
                  <a:pt x="2541943" y="0"/>
                </a:moveTo>
                <a:lnTo>
                  <a:pt x="26176" y="15904"/>
                </a:lnTo>
                <a:lnTo>
                  <a:pt x="0" y="1606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3" name="object 73"/>
          <p:cNvSpPr/>
          <p:nvPr/>
        </p:nvSpPr>
        <p:spPr>
          <a:xfrm>
            <a:off x="9403623" y="4722265"/>
            <a:ext cx="130151" cy="129767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212925" y="0"/>
                </a:moveTo>
                <a:lnTo>
                  <a:pt x="0" y="108151"/>
                </a:lnTo>
                <a:lnTo>
                  <a:pt x="214276" y="213601"/>
                </a:lnTo>
                <a:lnTo>
                  <a:pt x="2129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object 74"/>
          <p:cNvSpPr/>
          <p:nvPr/>
        </p:nvSpPr>
        <p:spPr>
          <a:xfrm>
            <a:off x="9386405" y="4874499"/>
            <a:ext cx="1707028" cy="1911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5" name="object 75"/>
          <p:cNvSpPr/>
          <p:nvPr/>
        </p:nvSpPr>
        <p:spPr>
          <a:xfrm>
            <a:off x="9526029" y="4958471"/>
            <a:ext cx="1541799" cy="10012"/>
          </a:xfrm>
          <a:custGeom>
            <a:avLst/>
            <a:gdLst/>
            <a:ahLst/>
            <a:cxnLst/>
            <a:rect l="l" t="t" r="r" b="b"/>
            <a:pathLst>
              <a:path w="2542540" h="16509">
                <a:moveTo>
                  <a:pt x="2541943" y="0"/>
                </a:moveTo>
                <a:lnTo>
                  <a:pt x="26176" y="15904"/>
                </a:lnTo>
                <a:lnTo>
                  <a:pt x="0" y="1606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6" name="object 76"/>
          <p:cNvSpPr/>
          <p:nvPr/>
        </p:nvSpPr>
        <p:spPr>
          <a:xfrm>
            <a:off x="9412372" y="4903352"/>
            <a:ext cx="130151" cy="129767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212925" y="0"/>
                </a:moveTo>
                <a:lnTo>
                  <a:pt x="0" y="108151"/>
                </a:lnTo>
                <a:lnTo>
                  <a:pt x="214276" y="213601"/>
                </a:lnTo>
                <a:lnTo>
                  <a:pt x="2129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7" name="object 77"/>
          <p:cNvSpPr/>
          <p:nvPr/>
        </p:nvSpPr>
        <p:spPr>
          <a:xfrm>
            <a:off x="9394691" y="5045948"/>
            <a:ext cx="1707028" cy="1911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8" name="object 78"/>
          <p:cNvSpPr/>
          <p:nvPr/>
        </p:nvSpPr>
        <p:spPr>
          <a:xfrm>
            <a:off x="9534315" y="5129921"/>
            <a:ext cx="1541799" cy="10012"/>
          </a:xfrm>
          <a:custGeom>
            <a:avLst/>
            <a:gdLst/>
            <a:ahLst/>
            <a:cxnLst/>
            <a:rect l="l" t="t" r="r" b="b"/>
            <a:pathLst>
              <a:path w="2542540" h="16509">
                <a:moveTo>
                  <a:pt x="2541943" y="0"/>
                </a:moveTo>
                <a:lnTo>
                  <a:pt x="26176" y="15904"/>
                </a:lnTo>
                <a:lnTo>
                  <a:pt x="0" y="1606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9" name="object 79"/>
          <p:cNvSpPr/>
          <p:nvPr/>
        </p:nvSpPr>
        <p:spPr>
          <a:xfrm>
            <a:off x="9420658" y="5074802"/>
            <a:ext cx="130151" cy="129767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212925" y="0"/>
                </a:moveTo>
                <a:lnTo>
                  <a:pt x="0" y="108150"/>
                </a:lnTo>
                <a:lnTo>
                  <a:pt x="214276" y="213601"/>
                </a:lnTo>
                <a:lnTo>
                  <a:pt x="2129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0" name="object 80"/>
          <p:cNvSpPr/>
          <p:nvPr/>
        </p:nvSpPr>
        <p:spPr>
          <a:xfrm>
            <a:off x="9402692" y="5211491"/>
            <a:ext cx="1707028" cy="1911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1" name="object 81"/>
          <p:cNvSpPr/>
          <p:nvPr/>
        </p:nvSpPr>
        <p:spPr>
          <a:xfrm>
            <a:off x="9542308" y="5295464"/>
            <a:ext cx="1541799" cy="10012"/>
          </a:xfrm>
          <a:custGeom>
            <a:avLst/>
            <a:gdLst/>
            <a:ahLst/>
            <a:cxnLst/>
            <a:rect l="l" t="t" r="r" b="b"/>
            <a:pathLst>
              <a:path w="2542540" h="16509">
                <a:moveTo>
                  <a:pt x="2541943" y="0"/>
                </a:moveTo>
                <a:lnTo>
                  <a:pt x="26176" y="15904"/>
                </a:lnTo>
                <a:lnTo>
                  <a:pt x="0" y="16069"/>
                </a:lnTo>
              </a:path>
            </a:pathLst>
          </a:custGeom>
          <a:ln w="52354">
            <a:solidFill>
              <a:srgbClr val="FF93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2" name="object 82"/>
          <p:cNvSpPr/>
          <p:nvPr/>
        </p:nvSpPr>
        <p:spPr>
          <a:xfrm>
            <a:off x="9428658" y="5240344"/>
            <a:ext cx="130151" cy="129767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212925" y="0"/>
                </a:moveTo>
                <a:lnTo>
                  <a:pt x="0" y="108151"/>
                </a:lnTo>
                <a:lnTo>
                  <a:pt x="214276" y="213601"/>
                </a:lnTo>
                <a:lnTo>
                  <a:pt x="21292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3" name="object 83"/>
          <p:cNvSpPr/>
          <p:nvPr/>
        </p:nvSpPr>
        <p:spPr>
          <a:xfrm>
            <a:off x="8163174" y="5389728"/>
            <a:ext cx="4028398" cy="4741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4" name="object 84"/>
          <p:cNvSpPr txBox="1"/>
          <p:nvPr/>
        </p:nvSpPr>
        <p:spPr>
          <a:xfrm>
            <a:off x="8194922" y="5415126"/>
            <a:ext cx="3985033" cy="300501"/>
          </a:xfrm>
          <a:prstGeom prst="rect">
            <a:avLst/>
          </a:prstGeom>
          <a:solidFill>
            <a:srgbClr val="FFFFFF"/>
          </a:solidFill>
          <a:ln w="20941">
            <a:solidFill>
              <a:srgbClr val="4F81BD"/>
            </a:solidFill>
          </a:ln>
        </p:spPr>
        <p:txBody>
          <a:bodyPr vert="horz" wrap="square" lIns="0" tIns="117445" rIns="0" bIns="0" rtlCol="0">
            <a:spAutoFit/>
          </a:bodyPr>
          <a:lstStyle/>
          <a:p>
            <a:pPr algn="ctr">
              <a:spcBef>
                <a:spcPts val="925"/>
              </a:spcBef>
            </a:pPr>
            <a:r>
              <a:rPr sz="1182" spc="6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endParaRPr sz="118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89606" y="5891034"/>
            <a:ext cx="2586479" cy="25516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600" spc="6" dirty="0">
                <a:latin typeface="Arial" panose="020B0604020202020204" pitchFamily="34" charset="0"/>
                <a:cs typeface="Arial" panose="020B0604020202020204" pitchFamily="34" charset="0"/>
              </a:rPr>
              <a:t>θ = </a:t>
            </a:r>
            <a:r>
              <a:rPr sz="1600" spc="3" dirty="0">
                <a:latin typeface="Arial" panose="020B0604020202020204" pitchFamily="34" charset="0"/>
                <a:cs typeface="Arial" panose="020B0604020202020204" pitchFamily="34" charset="0"/>
              </a:rPr>
              <a:t>0°: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sz="1600" spc="-24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6" dirty="0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808918" y="5891034"/>
            <a:ext cx="794388" cy="25516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600" spc="6" dirty="0">
                <a:latin typeface="Arial" panose="020B0604020202020204" pitchFamily="34" charset="0"/>
                <a:cs typeface="Arial" panose="020B0604020202020204" pitchFamily="34" charset="0"/>
              </a:rPr>
              <a:t>θ =</a:t>
            </a:r>
            <a:r>
              <a:rPr sz="1600" spc="-12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" dirty="0">
                <a:latin typeface="Arial" panose="020B0604020202020204" pitchFamily="34" charset="0"/>
                <a:cs typeface="Arial" panose="020B0604020202020204" pitchFamily="34" charset="0"/>
              </a:rPr>
              <a:t>45°: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732943" y="5891034"/>
            <a:ext cx="1289196" cy="25516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600" spc="6" dirty="0">
                <a:latin typeface="Arial" panose="020B0604020202020204" pitchFamily="34" charset="0"/>
                <a:cs typeface="Arial" panose="020B0604020202020204" pitchFamily="34" charset="0"/>
              </a:rPr>
              <a:t>θ = </a:t>
            </a:r>
            <a:r>
              <a:rPr sz="1600" spc="3" dirty="0">
                <a:latin typeface="Arial" panose="020B0604020202020204" pitchFamily="34" charset="0"/>
                <a:cs typeface="Arial" panose="020B0604020202020204" pitchFamily="34" charset="0"/>
              </a:rPr>
              <a:t>90°:</a:t>
            </a:r>
            <a:r>
              <a:rPr sz="1600" spc="-2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1" dirty="0"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EBE2297-FE97-B948-BCDE-C95D199B8E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dirty="0"/>
              <a:t>Goal of</a:t>
            </a:r>
            <a:r>
              <a:rPr lang="en-US" sz="4000" spc="-75" dirty="0"/>
              <a:t> </a:t>
            </a:r>
            <a:r>
              <a:rPr lang="en-US" sz="4000" dirty="0"/>
              <a:t>rendering – Realism</a:t>
            </a: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8098537" y="4059364"/>
            <a:ext cx="3108960" cy="234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8098537" y="1543146"/>
            <a:ext cx="3108960" cy="2343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3500628"/>
            <a:ext cx="3810000" cy="2857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77200" y="1149667"/>
            <a:ext cx="31089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Caustics,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Jensen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sz="2400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3113486"/>
            <a:ext cx="3437402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/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Subsurface</a:t>
            </a:r>
            <a:r>
              <a:rPr sz="24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scattering</a:t>
            </a:r>
          </a:p>
        </p:txBody>
      </p:sp>
      <p:sp>
        <p:nvSpPr>
          <p:cNvPr id="10" name="object 10"/>
          <p:cNvSpPr/>
          <p:nvPr/>
        </p:nvSpPr>
        <p:spPr>
          <a:xfrm>
            <a:off x="5410200" y="1196340"/>
            <a:ext cx="2019300" cy="5230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633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CF475510-8A89-BD4D-8383-92EB9B1B4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DIFFUSE COMPONENT</a:t>
            </a:r>
          </a:p>
          <a:p>
            <a:pPr lvl="1"/>
            <a:r>
              <a:rPr lang="en-US" dirty="0"/>
              <a:t>Variables:</a:t>
            </a:r>
          </a:p>
          <a:p>
            <a:pPr lvl="2"/>
            <a:r>
              <a:rPr lang="en-US" dirty="0"/>
              <a:t>Diffuse light component I</a:t>
            </a:r>
            <a:r>
              <a:rPr lang="en-US" baseline="-25000" dirty="0"/>
              <a:t>d</a:t>
            </a:r>
          </a:p>
          <a:p>
            <a:pPr lvl="2"/>
            <a:r>
              <a:rPr lang="en-US" dirty="0"/>
              <a:t>Diffuse material factor </a:t>
            </a:r>
            <a:r>
              <a:rPr lang="en-US" dirty="0" err="1"/>
              <a:t>k</a:t>
            </a:r>
            <a:r>
              <a:rPr lang="en-US" baseline="-25000" dirty="0" err="1"/>
              <a:t>d</a:t>
            </a:r>
            <a:endParaRPr lang="en-US" baseline="-25000" dirty="0"/>
          </a:p>
          <a:p>
            <a:pPr lvl="2"/>
            <a:r>
              <a:rPr lang="en-US" dirty="0"/>
              <a:t>Light direction l</a:t>
            </a:r>
          </a:p>
          <a:p>
            <a:pPr lvl="2"/>
            <a:r>
              <a:rPr lang="en-US" dirty="0"/>
              <a:t>Surface normal n</a:t>
            </a:r>
          </a:p>
          <a:p>
            <a:pPr lvl="1"/>
            <a:r>
              <a:rPr lang="en-US" dirty="0"/>
              <a:t>Careful about:</a:t>
            </a:r>
          </a:p>
          <a:p>
            <a:pPr lvl="2"/>
            <a:r>
              <a:rPr lang="en-US" dirty="0"/>
              <a:t>Vector directions</a:t>
            </a:r>
          </a:p>
          <a:p>
            <a:pPr lvl="2"/>
            <a:r>
              <a:rPr lang="en-US" dirty="0"/>
              <a:t>Negative dot products</a:t>
            </a:r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341FCBCF-2C0D-DC4F-9D2A-FABEAAE6F44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object 10"/>
          <p:cNvSpPr/>
          <p:nvPr/>
        </p:nvSpPr>
        <p:spPr>
          <a:xfrm>
            <a:off x="8997452" y="3799470"/>
            <a:ext cx="2912313" cy="1188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9048245" y="3907934"/>
            <a:ext cx="2722792" cy="991156"/>
          </a:xfrm>
          <a:custGeom>
            <a:avLst/>
            <a:gdLst/>
            <a:ahLst/>
            <a:cxnLst/>
            <a:rect l="l" t="t" r="r" b="b"/>
            <a:pathLst>
              <a:path w="4490084" h="1634490">
                <a:moveTo>
                  <a:pt x="4489465" y="0"/>
                </a:moveTo>
                <a:lnTo>
                  <a:pt x="4469786" y="7162"/>
                </a:lnTo>
                <a:lnTo>
                  <a:pt x="0" y="1634031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11740485" y="3862158"/>
            <a:ext cx="118600" cy="100502"/>
          </a:xfrm>
          <a:custGeom>
            <a:avLst/>
            <a:gdLst/>
            <a:ahLst/>
            <a:cxnLst/>
            <a:rect l="l" t="t" r="r" b="b"/>
            <a:pathLst>
              <a:path w="195580" h="165734">
                <a:moveTo>
                  <a:pt x="0" y="0"/>
                </a:moveTo>
                <a:lnTo>
                  <a:pt x="60165" y="165301"/>
                </a:lnTo>
                <a:lnTo>
                  <a:pt x="195386" y="22485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9023102" y="4844726"/>
            <a:ext cx="3016498" cy="157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9048500" y="4917111"/>
            <a:ext cx="2871812" cy="0"/>
          </a:xfrm>
          <a:custGeom>
            <a:avLst/>
            <a:gdLst/>
            <a:ahLst/>
            <a:cxnLst/>
            <a:rect l="l" t="t" r="r" b="b"/>
            <a:pathLst>
              <a:path w="4735830">
                <a:moveTo>
                  <a:pt x="4735692" y="0"/>
                </a:moveTo>
                <a:lnTo>
                  <a:pt x="4714750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11907529" y="4863775"/>
            <a:ext cx="107048" cy="107048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8979020" y="2285077"/>
            <a:ext cx="1657325" cy="2713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9059907" y="2421473"/>
            <a:ext cx="1448613" cy="2509081"/>
          </a:xfrm>
          <a:custGeom>
            <a:avLst/>
            <a:gdLst/>
            <a:ahLst/>
            <a:cxnLst/>
            <a:rect l="l" t="t" r="r" b="b"/>
            <a:pathLst>
              <a:path w="2388869" h="4137659">
                <a:moveTo>
                  <a:pt x="2388794" y="0"/>
                </a:moveTo>
                <a:lnTo>
                  <a:pt x="2378323" y="18136"/>
                </a:lnTo>
                <a:lnTo>
                  <a:pt x="0" y="4137513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10455932" y="2340091"/>
            <a:ext cx="99732" cy="119370"/>
          </a:xfrm>
          <a:custGeom>
            <a:avLst/>
            <a:gdLst/>
            <a:ahLst/>
            <a:cxnLst/>
            <a:rect l="l" t="t" r="r" b="b"/>
            <a:pathLst>
              <a:path w="164465" h="196850">
                <a:moveTo>
                  <a:pt x="164131" y="0"/>
                </a:moveTo>
                <a:lnTo>
                  <a:pt x="0" y="108365"/>
                </a:lnTo>
                <a:lnTo>
                  <a:pt x="152340" y="196320"/>
                </a:lnTo>
                <a:lnTo>
                  <a:pt x="164131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9016089" y="2928118"/>
            <a:ext cx="2431453" cy="2075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9086153" y="3058814"/>
            <a:ext cx="2219512" cy="1862557"/>
          </a:xfrm>
          <a:custGeom>
            <a:avLst/>
            <a:gdLst/>
            <a:ahLst/>
            <a:cxnLst/>
            <a:rect l="l" t="t" r="r" b="b"/>
            <a:pathLst>
              <a:path w="3660140" h="3071495">
                <a:moveTo>
                  <a:pt x="3659845" y="0"/>
                </a:moveTo>
                <a:lnTo>
                  <a:pt x="3643803" y="13461"/>
                </a:lnTo>
                <a:lnTo>
                  <a:pt x="0" y="3070975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11261474" y="2998409"/>
            <a:ext cx="116290" cy="109743"/>
          </a:xfrm>
          <a:custGeom>
            <a:avLst/>
            <a:gdLst/>
            <a:ahLst/>
            <a:cxnLst/>
            <a:rect l="l" t="t" r="r" b="b"/>
            <a:pathLst>
              <a:path w="191769" h="180975">
                <a:moveTo>
                  <a:pt x="191292" y="0"/>
                </a:moveTo>
                <a:lnTo>
                  <a:pt x="0" y="45694"/>
                </a:lnTo>
                <a:lnTo>
                  <a:pt x="113075" y="180451"/>
                </a:lnTo>
                <a:lnTo>
                  <a:pt x="191292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8999591" y="1905000"/>
            <a:ext cx="683297" cy="30230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9081545" y="2029881"/>
            <a:ext cx="503279" cy="2853328"/>
          </a:xfrm>
          <a:custGeom>
            <a:avLst/>
            <a:gdLst/>
            <a:ahLst/>
            <a:cxnLst/>
            <a:rect l="l" t="t" r="r" b="b"/>
            <a:pathLst>
              <a:path w="829944" h="4705350">
                <a:moveTo>
                  <a:pt x="829619" y="0"/>
                </a:moveTo>
                <a:lnTo>
                  <a:pt x="825983" y="20623"/>
                </a:lnTo>
                <a:lnTo>
                  <a:pt x="0" y="4705007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9529894" y="1937335"/>
            <a:ext cx="105123" cy="114364"/>
          </a:xfrm>
          <a:custGeom>
            <a:avLst/>
            <a:gdLst/>
            <a:ahLst/>
            <a:cxnLst/>
            <a:rect l="l" t="t" r="r" b="b"/>
            <a:pathLst>
              <a:path w="173355" h="188595">
                <a:moveTo>
                  <a:pt x="117169" y="0"/>
                </a:moveTo>
                <a:lnTo>
                  <a:pt x="0" y="157964"/>
                </a:lnTo>
                <a:lnTo>
                  <a:pt x="173240" y="188511"/>
                </a:lnTo>
                <a:lnTo>
                  <a:pt x="11716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6211511" y="3816858"/>
            <a:ext cx="2912313" cy="1188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6350613" y="3925322"/>
            <a:ext cx="2722792" cy="991156"/>
          </a:xfrm>
          <a:custGeom>
            <a:avLst/>
            <a:gdLst/>
            <a:ahLst/>
            <a:cxnLst/>
            <a:rect l="l" t="t" r="r" b="b"/>
            <a:pathLst>
              <a:path w="4490084" h="1634490">
                <a:moveTo>
                  <a:pt x="0" y="0"/>
                </a:moveTo>
                <a:lnTo>
                  <a:pt x="19678" y="7162"/>
                </a:lnTo>
                <a:lnTo>
                  <a:pt x="4489465" y="1634031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6262306" y="3879546"/>
            <a:ext cx="118600" cy="100502"/>
          </a:xfrm>
          <a:custGeom>
            <a:avLst/>
            <a:gdLst/>
            <a:ahLst/>
            <a:cxnLst/>
            <a:rect l="l" t="t" r="r" b="b"/>
            <a:pathLst>
              <a:path w="195579" h="165734">
                <a:moveTo>
                  <a:pt x="195384" y="0"/>
                </a:moveTo>
                <a:lnTo>
                  <a:pt x="0" y="22486"/>
                </a:lnTo>
                <a:lnTo>
                  <a:pt x="135219" y="165301"/>
                </a:lnTo>
                <a:lnTo>
                  <a:pt x="19538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6081678" y="4862114"/>
            <a:ext cx="3016498" cy="157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6201049" y="4934499"/>
            <a:ext cx="2871812" cy="0"/>
          </a:xfrm>
          <a:custGeom>
            <a:avLst/>
            <a:gdLst/>
            <a:ahLst/>
            <a:cxnLst/>
            <a:rect l="l" t="t" r="r" b="b"/>
            <a:pathLst>
              <a:path w="4735830">
                <a:moveTo>
                  <a:pt x="0" y="0"/>
                </a:moveTo>
                <a:lnTo>
                  <a:pt x="20941" y="0"/>
                </a:lnTo>
                <a:lnTo>
                  <a:pt x="4735692" y="0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6107076" y="4881162"/>
            <a:ext cx="107048" cy="107048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7484928" y="2302465"/>
            <a:ext cx="1657325" cy="27131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7612804" y="2438861"/>
            <a:ext cx="1448613" cy="2509081"/>
          </a:xfrm>
          <a:custGeom>
            <a:avLst/>
            <a:gdLst/>
            <a:ahLst/>
            <a:cxnLst/>
            <a:rect l="l" t="t" r="r" b="b"/>
            <a:pathLst>
              <a:path w="2388869" h="4137659">
                <a:moveTo>
                  <a:pt x="0" y="0"/>
                </a:moveTo>
                <a:lnTo>
                  <a:pt x="10470" y="18136"/>
                </a:lnTo>
                <a:lnTo>
                  <a:pt x="2388794" y="4137513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7565818" y="2357478"/>
            <a:ext cx="99732" cy="119370"/>
          </a:xfrm>
          <a:custGeom>
            <a:avLst/>
            <a:gdLst/>
            <a:ahLst/>
            <a:cxnLst/>
            <a:rect l="l" t="t" r="r" b="b"/>
            <a:pathLst>
              <a:path w="164465" h="196850">
                <a:moveTo>
                  <a:pt x="0" y="0"/>
                </a:moveTo>
                <a:lnTo>
                  <a:pt x="11779" y="196320"/>
                </a:lnTo>
                <a:lnTo>
                  <a:pt x="164120" y="108365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6673737" y="2945506"/>
            <a:ext cx="2431453" cy="2075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6815786" y="3076201"/>
            <a:ext cx="2219512" cy="1862557"/>
          </a:xfrm>
          <a:custGeom>
            <a:avLst/>
            <a:gdLst/>
            <a:ahLst/>
            <a:cxnLst/>
            <a:rect l="l" t="t" r="r" b="b"/>
            <a:pathLst>
              <a:path w="3660140" h="3071495">
                <a:moveTo>
                  <a:pt x="0" y="0"/>
                </a:moveTo>
                <a:lnTo>
                  <a:pt x="16042" y="13461"/>
                </a:lnTo>
                <a:lnTo>
                  <a:pt x="3659845" y="3070975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6743798" y="3015796"/>
            <a:ext cx="116290" cy="109743"/>
          </a:xfrm>
          <a:custGeom>
            <a:avLst/>
            <a:gdLst/>
            <a:ahLst/>
            <a:cxnLst/>
            <a:rect l="l" t="t" r="r" b="b"/>
            <a:pathLst>
              <a:path w="191770" h="180975">
                <a:moveTo>
                  <a:pt x="0" y="0"/>
                </a:moveTo>
                <a:lnTo>
                  <a:pt x="78217" y="180451"/>
                </a:lnTo>
                <a:lnTo>
                  <a:pt x="191292" y="45695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8536652" y="2047268"/>
            <a:ext cx="503279" cy="2853328"/>
          </a:xfrm>
          <a:custGeom>
            <a:avLst/>
            <a:gdLst/>
            <a:ahLst/>
            <a:cxnLst/>
            <a:rect l="l" t="t" r="r" b="b"/>
            <a:pathLst>
              <a:path w="829944" h="4705350">
                <a:moveTo>
                  <a:pt x="0" y="0"/>
                </a:moveTo>
                <a:lnTo>
                  <a:pt x="3636" y="20623"/>
                </a:lnTo>
                <a:lnTo>
                  <a:pt x="829619" y="4705007"/>
                </a:lnTo>
              </a:path>
            </a:pathLst>
          </a:custGeom>
          <a:ln w="41883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8486332" y="1954723"/>
            <a:ext cx="105123" cy="114364"/>
          </a:xfrm>
          <a:custGeom>
            <a:avLst/>
            <a:gdLst/>
            <a:ahLst/>
            <a:cxnLst/>
            <a:rect l="l" t="t" r="r" b="b"/>
            <a:pathLst>
              <a:path w="173355" h="188595">
                <a:moveTo>
                  <a:pt x="56071" y="0"/>
                </a:moveTo>
                <a:lnTo>
                  <a:pt x="0" y="188511"/>
                </a:lnTo>
                <a:lnTo>
                  <a:pt x="173240" y="157964"/>
                </a:lnTo>
                <a:lnTo>
                  <a:pt x="56071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6633437" y="4937191"/>
            <a:ext cx="5304803" cy="603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6665185" y="4962589"/>
            <a:ext cx="5241499" cy="540246"/>
          </a:xfrm>
          <a:custGeom>
            <a:avLst/>
            <a:gdLst/>
            <a:ahLst/>
            <a:cxnLst/>
            <a:rect l="l" t="t" r="r" b="b"/>
            <a:pathLst>
              <a:path w="8643619" h="890904">
                <a:moveTo>
                  <a:pt x="0" y="0"/>
                </a:moveTo>
                <a:lnTo>
                  <a:pt x="8643297" y="0"/>
                </a:lnTo>
                <a:lnTo>
                  <a:pt x="8643297" y="890803"/>
                </a:lnTo>
                <a:lnTo>
                  <a:pt x="0" y="8908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6665185" y="4962589"/>
            <a:ext cx="5241499" cy="540246"/>
          </a:xfrm>
          <a:custGeom>
            <a:avLst/>
            <a:gdLst/>
            <a:ahLst/>
            <a:cxnLst/>
            <a:rect l="l" t="t" r="r" b="b"/>
            <a:pathLst>
              <a:path w="8643619" h="890904">
                <a:moveTo>
                  <a:pt x="0" y="0"/>
                </a:moveTo>
                <a:lnTo>
                  <a:pt x="8643304" y="0"/>
                </a:lnTo>
                <a:lnTo>
                  <a:pt x="8643304" y="890803"/>
                </a:lnTo>
                <a:lnTo>
                  <a:pt x="0" y="89080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 txBox="1"/>
          <p:nvPr/>
        </p:nvSpPr>
        <p:spPr>
          <a:xfrm>
            <a:off x="9017936" y="5131188"/>
            <a:ext cx="540631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spc="6" dirty="0">
                <a:latin typeface="Helvetica"/>
                <a:cs typeface="Helvetica"/>
              </a:rPr>
              <a:t>Sur</a:t>
            </a:r>
            <a:r>
              <a:rPr sz="1182" dirty="0">
                <a:latin typeface="Helvetica"/>
                <a:cs typeface="Helvetica"/>
              </a:rPr>
              <a:t>f</a:t>
            </a:r>
            <a:r>
              <a:rPr sz="1182" spc="9" dirty="0">
                <a:latin typeface="Helvetica"/>
                <a:cs typeface="Helvetica"/>
              </a:rPr>
              <a:t>ace</a:t>
            </a:r>
            <a:endParaRPr sz="1182">
              <a:latin typeface="Helvetica"/>
              <a:cs typeface="Helvetic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60048" y="2653047"/>
            <a:ext cx="2323480" cy="2323480"/>
          </a:xfrm>
          <a:custGeom>
            <a:avLst/>
            <a:gdLst/>
            <a:ahLst/>
            <a:cxnLst/>
            <a:rect l="l" t="t" r="r" b="b"/>
            <a:pathLst>
              <a:path w="3831590" h="3831590">
                <a:moveTo>
                  <a:pt x="0" y="0"/>
                </a:moveTo>
                <a:lnTo>
                  <a:pt x="22212" y="22212"/>
                </a:lnTo>
                <a:lnTo>
                  <a:pt x="3831210" y="3831210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6" name="object 46"/>
          <p:cNvSpPr/>
          <p:nvPr/>
        </p:nvSpPr>
        <p:spPr>
          <a:xfrm>
            <a:off x="6665763" y="2558761"/>
            <a:ext cx="161727" cy="161727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0"/>
                </a:moveTo>
                <a:lnTo>
                  <a:pt x="88845" y="266544"/>
                </a:lnTo>
                <a:lnTo>
                  <a:pt x="266546" y="888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7" name="object 47"/>
          <p:cNvSpPr txBox="1"/>
          <p:nvPr/>
        </p:nvSpPr>
        <p:spPr>
          <a:xfrm rot="2640000">
            <a:off x="6927029" y="3107237"/>
            <a:ext cx="1296653" cy="157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52"/>
              </a:lnSpc>
            </a:pPr>
            <a:r>
              <a:rPr sz="1774" spc="-100" baseline="2849" dirty="0">
                <a:latin typeface="Helvetica-Light"/>
                <a:cs typeface="Helvetica-Light"/>
              </a:rPr>
              <a:t>To </a:t>
            </a:r>
            <a:r>
              <a:rPr sz="1774" spc="9" baseline="2849" dirty="0">
                <a:latin typeface="Helvetica-Light"/>
                <a:cs typeface="Helvetica-Light"/>
              </a:rPr>
              <a:t>Light </a:t>
            </a:r>
            <a:r>
              <a:rPr sz="1182" dirty="0">
                <a:latin typeface="Helvetica-Light"/>
                <a:cs typeface="Helvetica-Light"/>
              </a:rPr>
              <a:t>Sour</a:t>
            </a:r>
            <a:r>
              <a:rPr sz="1774" baseline="-1424" dirty="0">
                <a:latin typeface="Helvetica-Light"/>
                <a:cs typeface="Helvetica-Light"/>
              </a:rPr>
              <a:t>ce</a:t>
            </a:r>
            <a:r>
              <a:rPr sz="1774" spc="-22" baseline="-1424" dirty="0">
                <a:latin typeface="Helvetica-Light"/>
                <a:cs typeface="Helvetica-Light"/>
              </a:rPr>
              <a:t> </a:t>
            </a:r>
            <a:r>
              <a:rPr sz="1774" spc="9" baseline="-2849" dirty="0">
                <a:latin typeface="Helvetica-Light"/>
                <a:cs typeface="Helvetica-Light"/>
              </a:rPr>
              <a:t>(L)</a:t>
            </a:r>
            <a:endParaRPr sz="1774" baseline="-2849">
              <a:latin typeface="Helvetica-Light"/>
              <a:cs typeface="Helvetica-Ligh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559148" y="4145516"/>
            <a:ext cx="491342" cy="328075"/>
          </a:xfrm>
          <a:custGeom>
            <a:avLst/>
            <a:gdLst/>
            <a:ahLst/>
            <a:cxnLst/>
            <a:rect l="l" t="t" r="r" b="b"/>
            <a:pathLst>
              <a:path w="810259" h="541020">
                <a:moveTo>
                  <a:pt x="0" y="541010"/>
                </a:moveTo>
                <a:lnTo>
                  <a:pt x="13770" y="489434"/>
                </a:lnTo>
                <a:lnTo>
                  <a:pt x="29490" y="440439"/>
                </a:lnTo>
                <a:lnTo>
                  <a:pt x="47160" y="394027"/>
                </a:lnTo>
                <a:lnTo>
                  <a:pt x="66779" y="350195"/>
                </a:lnTo>
                <a:lnTo>
                  <a:pt x="88348" y="308946"/>
                </a:lnTo>
                <a:lnTo>
                  <a:pt x="111867" y="270278"/>
                </a:lnTo>
                <a:lnTo>
                  <a:pt x="137336" y="234192"/>
                </a:lnTo>
                <a:lnTo>
                  <a:pt x="164754" y="200687"/>
                </a:lnTo>
                <a:lnTo>
                  <a:pt x="194122" y="169764"/>
                </a:lnTo>
                <a:lnTo>
                  <a:pt x="225440" y="141423"/>
                </a:lnTo>
                <a:lnTo>
                  <a:pt x="258707" y="115663"/>
                </a:lnTo>
                <a:lnTo>
                  <a:pt x="293924" y="92485"/>
                </a:lnTo>
                <a:lnTo>
                  <a:pt x="331091" y="71889"/>
                </a:lnTo>
                <a:lnTo>
                  <a:pt x="370207" y="53874"/>
                </a:lnTo>
                <a:lnTo>
                  <a:pt x="411274" y="38441"/>
                </a:lnTo>
                <a:lnTo>
                  <a:pt x="454289" y="25589"/>
                </a:lnTo>
                <a:lnTo>
                  <a:pt x="499255" y="15319"/>
                </a:lnTo>
                <a:lnTo>
                  <a:pt x="546170" y="7631"/>
                </a:lnTo>
                <a:lnTo>
                  <a:pt x="595035" y="2524"/>
                </a:lnTo>
                <a:lnTo>
                  <a:pt x="645850" y="0"/>
                </a:lnTo>
                <a:lnTo>
                  <a:pt x="698614" y="56"/>
                </a:lnTo>
                <a:lnTo>
                  <a:pt x="753328" y="2694"/>
                </a:lnTo>
                <a:lnTo>
                  <a:pt x="809992" y="791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object 51"/>
          <p:cNvSpPr txBox="1"/>
          <p:nvPr/>
        </p:nvSpPr>
        <p:spPr>
          <a:xfrm>
            <a:off x="8789352" y="4293047"/>
            <a:ext cx="108973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spc="9" dirty="0">
                <a:latin typeface="Helvetica"/>
                <a:cs typeface="Helvetica"/>
              </a:rPr>
              <a:t>θ</a:t>
            </a:r>
            <a:endParaRPr sz="1182">
              <a:latin typeface="Helvetica"/>
              <a:cs typeface="Helvetic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575967" y="2475314"/>
            <a:ext cx="2597128" cy="25971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8438385" y="1922388"/>
            <a:ext cx="683297" cy="30230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8965393" y="2218061"/>
            <a:ext cx="196836" cy="27720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9060636" y="2364107"/>
            <a:ext cx="0" cy="2594565"/>
          </a:xfrm>
          <a:custGeom>
            <a:avLst/>
            <a:gdLst/>
            <a:ahLst/>
            <a:cxnLst/>
            <a:rect l="l" t="t" r="r" b="b"/>
            <a:pathLst>
              <a:path h="4278630">
                <a:moveTo>
                  <a:pt x="0" y="0"/>
                </a:moveTo>
                <a:lnTo>
                  <a:pt x="0" y="4278083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8984441" y="2230766"/>
            <a:ext cx="152486" cy="152486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9"/>
          <p:cNvSpPr txBox="1"/>
          <p:nvPr/>
        </p:nvSpPr>
        <p:spPr>
          <a:xfrm>
            <a:off x="9138920" y="2725380"/>
            <a:ext cx="127071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spc="12" dirty="0">
                <a:latin typeface="Helvetica-Light"/>
                <a:cs typeface="Helvetica-Light"/>
              </a:rPr>
              <a:t>N</a:t>
            </a:r>
            <a:endParaRPr sz="1182">
              <a:latin typeface="Helvetica-Light"/>
              <a:cs typeface="Helvetica-Light"/>
            </a:endParaRPr>
          </a:p>
        </p:txBody>
      </p:sp>
      <p:sp>
        <p:nvSpPr>
          <p:cNvPr id="81" name="object 31">
            <a:extLst>
              <a:ext uri="{FF2B5EF4-FFF2-40B4-BE49-F238E27FC236}">
                <a16:creationId xmlns:a16="http://schemas.microsoft.com/office/drawing/2014/main" id="{E22E3E38-0FC6-8948-8B31-9CEB948A0C19}"/>
              </a:ext>
            </a:extLst>
          </p:cNvPr>
          <p:cNvSpPr/>
          <p:nvPr/>
        </p:nvSpPr>
        <p:spPr>
          <a:xfrm>
            <a:off x="6241877" y="2027526"/>
            <a:ext cx="525601" cy="7918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9775B7A-725D-0849-B0CA-CB373BDA89CE}"/>
                  </a:ext>
                </a:extLst>
              </p:cNvPr>
              <p:cNvSpPr/>
              <p:nvPr/>
            </p:nvSpPr>
            <p:spPr>
              <a:xfrm>
                <a:off x="6211511" y="5613614"/>
                <a:ext cx="4797532" cy="833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𝑑𝑖𝑓𝑓𝑢𝑠𝑒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9775B7A-725D-0849-B0CA-CB373BDA8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511" y="5613614"/>
                <a:ext cx="4797532" cy="8333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353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B1539A-6692-E440-ACD6-D6F90C15C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Diffuse Reflection Models</a:t>
            </a:r>
          </a:p>
          <a:p>
            <a:pPr lvl="1"/>
            <a:r>
              <a:rPr lang="en-US" dirty="0"/>
              <a:t>Oren-</a:t>
            </a:r>
            <a:r>
              <a:rPr lang="en-US" dirty="0" err="1"/>
              <a:t>Nayar</a:t>
            </a:r>
            <a:r>
              <a:rPr lang="en-US" dirty="0"/>
              <a:t> (rough surfaces)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Minnaert</a:t>
            </a:r>
            <a:r>
              <a:rPr lang="en-US" dirty="0"/>
              <a:t> (Velvet-like shading)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9A0E-A97D-1F4B-B6BC-16FE1B625E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114800" y="6232315"/>
            <a:ext cx="7070967" cy="6256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https://en.wikipedia.org/wiki/Oren%E2%80%93Nayar_reflectance_model </a:t>
            </a:r>
            <a:endParaRPr lang="en-US" dirty="0"/>
          </a:p>
          <a:p>
            <a:r>
              <a:rPr lang="en-US" dirty="0">
                <a:hlinkClick r:id="rId3"/>
              </a:rPr>
              <a:t>http://oliverm-h.blogspot.com/2012/02/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D02F6-D7A7-F34F-8D22-FA432C88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391083"/>
            <a:ext cx="4749800" cy="176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1F036-F189-A949-B92C-A2344E5C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500" y="3717659"/>
            <a:ext cx="3200400" cy="253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A0A86-A7AB-0C4C-B537-C4B04E47E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350" y="3701617"/>
            <a:ext cx="3200400" cy="2530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11327-88A2-2D45-8BD4-100E2B78D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3701617"/>
            <a:ext cx="3200400" cy="25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5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16270AF-7C0E-F041-99F3-5FB28FB053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SPECULAR COMPONENT</a:t>
            </a:r>
          </a:p>
          <a:p>
            <a:pPr lvl="1"/>
            <a:r>
              <a:rPr lang="en-US" dirty="0"/>
              <a:t>Simulates highlights from shiny </a:t>
            </a:r>
            <a:br>
              <a:rPr lang="en-US" dirty="0"/>
            </a:br>
            <a:r>
              <a:rPr lang="en-US" dirty="0"/>
              <a:t>objects—called </a:t>
            </a:r>
            <a:r>
              <a:rPr lang="en-US" i="1" u="sng" dirty="0"/>
              <a:t>specular highlight</a:t>
            </a:r>
          </a:p>
          <a:p>
            <a:pPr lvl="1"/>
            <a:r>
              <a:rPr lang="en-US" dirty="0"/>
              <a:t>For ideal reflectors</a:t>
            </a:r>
          </a:p>
          <a:p>
            <a:pPr lvl="2"/>
            <a:r>
              <a:rPr lang="en-US" dirty="0"/>
              <a:t>angle of incidence equals angle </a:t>
            </a:r>
            <a:br>
              <a:rPr lang="en-US" dirty="0"/>
            </a:br>
            <a:r>
              <a:rPr lang="en-US" dirty="0"/>
              <a:t>of reflection (only visible of R </a:t>
            </a:r>
            <a:br>
              <a:rPr lang="en-US" dirty="0"/>
            </a:br>
            <a:r>
              <a:rPr lang="en-US" dirty="0"/>
              <a:t>equals V)</a:t>
            </a:r>
          </a:p>
          <a:p>
            <a:pPr lvl="1"/>
            <a:r>
              <a:rPr lang="en-US" dirty="0"/>
              <a:t>For non-perfect reflectors</a:t>
            </a:r>
          </a:p>
          <a:p>
            <a:pPr lvl="2"/>
            <a:r>
              <a:rPr lang="en-US" dirty="0"/>
              <a:t>highlight is visible for a range </a:t>
            </a:r>
            <a:br>
              <a:rPr lang="en-US" dirty="0"/>
            </a:br>
            <a:r>
              <a:rPr lang="en-US" dirty="0"/>
              <a:t>of angles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AA959D2-DBA7-D943-A728-C6B0DBE145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9461264" y="1581039"/>
            <a:ext cx="2679512" cy="2006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6750003" y="3619246"/>
            <a:ext cx="2679512" cy="2031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9461264" y="3619245"/>
            <a:ext cx="2679512" cy="2038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6743654" y="1574690"/>
            <a:ext cx="2685861" cy="20130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36902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err="1"/>
                  <a:t>Phong</a:t>
                </a:r>
                <a:r>
                  <a:rPr lang="en-US" dirty="0"/>
                  <a:t> Specular Component</a:t>
                </a:r>
              </a:p>
              <a:p>
                <a:pPr lvl="1"/>
                <a:r>
                  <a:rPr lang="en-US" dirty="0"/>
                  <a:t>Consists of:</a:t>
                </a:r>
              </a:p>
              <a:p>
                <a:pPr lvl="2"/>
                <a:r>
                  <a:rPr lang="en-US" dirty="0"/>
                  <a:t>Direction to light source</a:t>
                </a:r>
              </a:p>
              <a:p>
                <a:pPr lvl="2"/>
                <a:r>
                  <a:rPr lang="en-US" dirty="0"/>
                  <a:t>Reflected ray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dirty="0"/>
                  <a:t>(in GLSL use reflect method)</a:t>
                </a:r>
              </a:p>
              <a:p>
                <a:pPr lvl="2"/>
                <a:r>
                  <a:rPr lang="en-US" dirty="0"/>
                  <a:t>Specular material factor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s</a:t>
                </a:r>
                <a:endParaRPr lang="en-US" baseline="-25000" dirty="0"/>
              </a:p>
              <a:p>
                <a:pPr lvl="2"/>
                <a:r>
                  <a:rPr lang="en-US" dirty="0"/>
                  <a:t>Specular exponent n</a:t>
                </a:r>
                <a:r>
                  <a:rPr lang="en-US" baseline="-25000" dirty="0"/>
                  <a:t>s</a:t>
                </a:r>
                <a:r>
                  <a:rPr lang="en-US" dirty="0"/>
                  <a:t> (the larger, </a:t>
                </a:r>
                <a:br>
                  <a:rPr lang="en-US" dirty="0"/>
                </a:br>
                <a:r>
                  <a:rPr lang="en-US" dirty="0"/>
                  <a:t>the smaller the highlight)</a:t>
                </a:r>
              </a:p>
              <a:p>
                <a:pPr lvl="2"/>
                <a:r>
                  <a:rPr lang="en-US" dirty="0"/>
                  <a:t>k</a:t>
                </a:r>
                <a:r>
                  <a:rPr lang="en-US" baseline="-25000" dirty="0"/>
                  <a:t>s</a:t>
                </a:r>
                <a:r>
                  <a:rPr lang="en-US" dirty="0"/>
                  <a:t> and n</a:t>
                </a:r>
                <a:r>
                  <a:rPr lang="en-US" baseline="-25000" dirty="0"/>
                  <a:t>s</a:t>
                </a:r>
                <a:r>
                  <a:rPr lang="en-US" dirty="0"/>
                  <a:t> have no physical meaning </a:t>
                </a:r>
              </a:p>
              <a:p>
                <a:pPr lvl="3"/>
                <a:r>
                  <a:rPr lang="en-US" dirty="0"/>
                  <a:t>a lot of tweaking required to achieve </a:t>
                </a:r>
                <a:br>
                  <a:rPr lang="en-US" dirty="0"/>
                </a:br>
                <a:r>
                  <a:rPr lang="en-US" dirty="0"/>
                  <a:t>desired result</a:t>
                </a:r>
              </a:p>
            </p:txBody>
          </p:sp>
        </mc:Choice>
        <mc:Fallback xmlns="">
          <p:sp>
            <p:nvSpPr>
              <p:cNvPr id="7" name="object 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103" t="-3406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BA47D9A6-BA39-104C-8145-DCADCA03421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/>
          <p:nvPr/>
        </p:nvSpPr>
        <p:spPr>
          <a:xfrm>
            <a:off x="9852505" y="3996670"/>
            <a:ext cx="266465" cy="333081"/>
          </a:xfrm>
          <a:custGeom>
            <a:avLst/>
            <a:gdLst/>
            <a:ahLst/>
            <a:cxnLst/>
            <a:rect l="l" t="t" r="r" b="b"/>
            <a:pathLst>
              <a:path w="439419" h="549275">
                <a:moveTo>
                  <a:pt x="0" y="0"/>
                </a:moveTo>
                <a:lnTo>
                  <a:pt x="52225" y="11177"/>
                </a:lnTo>
                <a:lnTo>
                  <a:pt x="101148" y="24995"/>
                </a:lnTo>
                <a:lnTo>
                  <a:pt x="146768" y="41452"/>
                </a:lnTo>
                <a:lnTo>
                  <a:pt x="189084" y="60550"/>
                </a:lnTo>
                <a:lnTo>
                  <a:pt x="228098" y="82287"/>
                </a:lnTo>
                <a:lnTo>
                  <a:pt x="263809" y="106664"/>
                </a:lnTo>
                <a:lnTo>
                  <a:pt x="296217" y="133681"/>
                </a:lnTo>
                <a:lnTo>
                  <a:pt x="325322" y="163338"/>
                </a:lnTo>
                <a:lnTo>
                  <a:pt x="351124" y="195635"/>
                </a:lnTo>
                <a:lnTo>
                  <a:pt x="373623" y="230572"/>
                </a:lnTo>
                <a:lnTo>
                  <a:pt x="392819" y="268148"/>
                </a:lnTo>
                <a:lnTo>
                  <a:pt x="408712" y="308365"/>
                </a:lnTo>
                <a:lnTo>
                  <a:pt x="421302" y="351221"/>
                </a:lnTo>
                <a:lnTo>
                  <a:pt x="430590" y="396718"/>
                </a:lnTo>
                <a:lnTo>
                  <a:pt x="436574" y="444854"/>
                </a:lnTo>
                <a:lnTo>
                  <a:pt x="439255" y="495630"/>
                </a:lnTo>
                <a:lnTo>
                  <a:pt x="438633" y="5490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9532751" y="2509955"/>
            <a:ext cx="2414505" cy="24145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9606380" y="2643687"/>
            <a:ext cx="2201029" cy="2201029"/>
          </a:xfrm>
          <a:custGeom>
            <a:avLst/>
            <a:gdLst/>
            <a:ahLst/>
            <a:cxnLst/>
            <a:rect l="l" t="t" r="r" b="b"/>
            <a:pathLst>
              <a:path w="3629659" h="3629659">
                <a:moveTo>
                  <a:pt x="3629265" y="0"/>
                </a:moveTo>
                <a:lnTo>
                  <a:pt x="3614457" y="14808"/>
                </a:lnTo>
                <a:lnTo>
                  <a:pt x="0" y="3629265"/>
                </a:lnTo>
              </a:path>
            </a:pathLst>
          </a:custGeom>
          <a:ln w="41883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11760476" y="2577238"/>
            <a:ext cx="113209" cy="113209"/>
          </a:xfrm>
          <a:custGeom>
            <a:avLst/>
            <a:gdLst/>
            <a:ahLst/>
            <a:cxnLst/>
            <a:rect l="l" t="t" r="r" b="b"/>
            <a:pathLst>
              <a:path w="186690" h="186689">
                <a:moveTo>
                  <a:pt x="186580" y="0"/>
                </a:moveTo>
                <a:lnTo>
                  <a:pt x="0" y="62193"/>
                </a:lnTo>
                <a:lnTo>
                  <a:pt x="124394" y="186581"/>
                </a:lnTo>
                <a:lnTo>
                  <a:pt x="18658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7589911" y="4818451"/>
            <a:ext cx="4449689" cy="515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7621659" y="4843849"/>
            <a:ext cx="4386270" cy="452066"/>
          </a:xfrm>
          <a:custGeom>
            <a:avLst/>
            <a:gdLst/>
            <a:ahLst/>
            <a:cxnLst/>
            <a:rect l="l" t="t" r="r" b="b"/>
            <a:pathLst>
              <a:path w="7233284" h="745490">
                <a:moveTo>
                  <a:pt x="0" y="0"/>
                </a:moveTo>
                <a:lnTo>
                  <a:pt x="7233157" y="0"/>
                </a:lnTo>
                <a:lnTo>
                  <a:pt x="7233157" y="745469"/>
                </a:lnTo>
                <a:lnTo>
                  <a:pt x="0" y="74546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7304880" y="2521284"/>
            <a:ext cx="2430182" cy="24301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7488961" y="2699017"/>
            <a:ext cx="2156362" cy="2156362"/>
          </a:xfrm>
          <a:custGeom>
            <a:avLst/>
            <a:gdLst/>
            <a:ahLst/>
            <a:cxnLst/>
            <a:rect l="l" t="t" r="r" b="b"/>
            <a:pathLst>
              <a:path w="3556000" h="3556000">
                <a:moveTo>
                  <a:pt x="0" y="0"/>
                </a:moveTo>
                <a:lnTo>
                  <a:pt x="22212" y="22212"/>
                </a:lnTo>
                <a:lnTo>
                  <a:pt x="3555904" y="3555904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7394675" y="2604731"/>
            <a:ext cx="161727" cy="161727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0"/>
                </a:moveTo>
                <a:lnTo>
                  <a:pt x="88845" y="266544"/>
                </a:lnTo>
                <a:lnTo>
                  <a:pt x="266546" y="888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 rot="2640000">
            <a:off x="7945101" y="3511148"/>
            <a:ext cx="1296653" cy="157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52"/>
              </a:lnSpc>
            </a:pPr>
            <a:r>
              <a:rPr sz="1774" spc="-100" baseline="2849" dirty="0">
                <a:latin typeface="Helvetica-Light"/>
                <a:cs typeface="Helvetica-Light"/>
              </a:rPr>
              <a:t>To </a:t>
            </a:r>
            <a:r>
              <a:rPr sz="1774" spc="9" baseline="2849" dirty="0">
                <a:latin typeface="Helvetica-Light"/>
                <a:cs typeface="Helvetica-Light"/>
              </a:rPr>
              <a:t>Light </a:t>
            </a:r>
            <a:r>
              <a:rPr sz="1182" dirty="0">
                <a:latin typeface="Helvetica-Light"/>
                <a:cs typeface="Helvetica-Light"/>
              </a:rPr>
              <a:t>Sour</a:t>
            </a:r>
            <a:r>
              <a:rPr sz="1774" baseline="-1424" dirty="0">
                <a:latin typeface="Helvetica-Light"/>
                <a:cs typeface="Helvetica-Light"/>
              </a:rPr>
              <a:t>ce</a:t>
            </a:r>
            <a:r>
              <a:rPr sz="1774" spc="-22" baseline="-1424" dirty="0">
                <a:latin typeface="Helvetica-Light"/>
                <a:cs typeface="Helvetica-Light"/>
              </a:rPr>
              <a:t> </a:t>
            </a:r>
            <a:r>
              <a:rPr sz="1774" spc="9" baseline="-2849" dirty="0">
                <a:latin typeface="Helvetica-Light"/>
                <a:cs typeface="Helvetica-Light"/>
              </a:rPr>
              <a:t>(L)</a:t>
            </a:r>
            <a:endParaRPr sz="1774" baseline="-2849">
              <a:latin typeface="Helvetica-Light"/>
              <a:cs typeface="Helvetica-Light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0045459" y="3746716"/>
            <a:ext cx="1582662" cy="157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1"/>
              </a:lnSpc>
            </a:pPr>
            <a:r>
              <a:rPr sz="1182" spc="6" dirty="0">
                <a:solidFill>
                  <a:srgbClr val="005493"/>
                </a:solidFill>
                <a:latin typeface="Helvetica-Light"/>
                <a:cs typeface="Helvetica-Light"/>
              </a:rPr>
              <a:t>Specular Reflection</a:t>
            </a:r>
            <a:r>
              <a:rPr sz="1182" spc="-18" dirty="0">
                <a:solidFill>
                  <a:srgbClr val="005493"/>
                </a:solidFill>
                <a:latin typeface="Helvetica-Light"/>
                <a:cs typeface="Helvetica-Light"/>
              </a:rPr>
              <a:t> </a:t>
            </a:r>
            <a:r>
              <a:rPr sz="1182" spc="6" dirty="0">
                <a:solidFill>
                  <a:srgbClr val="005493"/>
                </a:solidFill>
                <a:latin typeface="Helvetica-Light"/>
                <a:cs typeface="Helvetica-Light"/>
              </a:rPr>
              <a:t>(R)</a:t>
            </a:r>
            <a:endParaRPr sz="1182">
              <a:latin typeface="Helvetica-Light"/>
              <a:cs typeface="Helvetica-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89911" y="4818451"/>
            <a:ext cx="4449689" cy="515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7621659" y="4843849"/>
            <a:ext cx="4386270" cy="452066"/>
          </a:xfrm>
          <a:custGeom>
            <a:avLst/>
            <a:gdLst/>
            <a:ahLst/>
            <a:cxnLst/>
            <a:rect l="l" t="t" r="r" b="b"/>
            <a:pathLst>
              <a:path w="7233284" h="745490">
                <a:moveTo>
                  <a:pt x="0" y="0"/>
                </a:moveTo>
                <a:lnTo>
                  <a:pt x="7233161" y="0"/>
                </a:lnTo>
                <a:lnTo>
                  <a:pt x="7233161" y="745470"/>
                </a:lnTo>
                <a:lnTo>
                  <a:pt x="0" y="745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7621659" y="4843849"/>
            <a:ext cx="4386270" cy="452066"/>
          </a:xfrm>
          <a:custGeom>
            <a:avLst/>
            <a:gdLst/>
            <a:ahLst/>
            <a:cxnLst/>
            <a:rect l="l" t="t" r="r" b="b"/>
            <a:pathLst>
              <a:path w="7233284" h="745490">
                <a:moveTo>
                  <a:pt x="0" y="0"/>
                </a:moveTo>
                <a:lnTo>
                  <a:pt x="7233157" y="0"/>
                </a:lnTo>
                <a:lnTo>
                  <a:pt x="7233157" y="745469"/>
                </a:lnTo>
                <a:lnTo>
                  <a:pt x="0" y="74546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 txBox="1"/>
          <p:nvPr/>
        </p:nvSpPr>
        <p:spPr>
          <a:xfrm>
            <a:off x="9555340" y="4967487"/>
            <a:ext cx="532929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>
              <a:spcBef>
                <a:spcPts val="76"/>
              </a:spcBef>
            </a:pPr>
            <a:r>
              <a:rPr sz="1182" spc="6" dirty="0">
                <a:latin typeface="Helvetica"/>
                <a:cs typeface="Helvetica"/>
              </a:rPr>
              <a:t>Sur</a:t>
            </a:r>
            <a:r>
              <a:rPr sz="1182" dirty="0">
                <a:latin typeface="Helvetica"/>
                <a:cs typeface="Helvetica"/>
              </a:rPr>
              <a:t>f</a:t>
            </a:r>
            <a:r>
              <a:rPr sz="1182" spc="9" dirty="0">
                <a:latin typeface="Helvetica"/>
                <a:cs typeface="Helvetica"/>
              </a:rPr>
              <a:t>ace</a:t>
            </a:r>
            <a:endParaRPr sz="1182">
              <a:latin typeface="Helvetica"/>
              <a:cs typeface="Helvetic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24709" y="2298888"/>
            <a:ext cx="203186" cy="25731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9626302" y="2451278"/>
            <a:ext cx="0" cy="2389326"/>
          </a:xfrm>
          <a:custGeom>
            <a:avLst/>
            <a:gdLst/>
            <a:ahLst/>
            <a:cxnLst/>
            <a:rect l="l" t="t" r="r" b="b"/>
            <a:pathLst>
              <a:path h="3940175">
                <a:moveTo>
                  <a:pt x="0" y="0"/>
                </a:moveTo>
                <a:lnTo>
                  <a:pt x="0" y="3939665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9550107" y="2317937"/>
            <a:ext cx="152486" cy="152486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 txBox="1"/>
          <p:nvPr/>
        </p:nvSpPr>
        <p:spPr>
          <a:xfrm>
            <a:off x="9681485" y="2950179"/>
            <a:ext cx="127071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spc="12" dirty="0">
                <a:latin typeface="Helvetica-Light"/>
                <a:cs typeface="Helvetica-Light"/>
              </a:rPr>
              <a:t>N</a:t>
            </a:r>
            <a:endParaRPr sz="1182">
              <a:latin typeface="Helvetica-Light"/>
              <a:cs typeface="Helvetica-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58767" y="4199191"/>
            <a:ext cx="108973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spc="9" dirty="0">
                <a:latin typeface="Helvetica"/>
                <a:cs typeface="Helvetica"/>
              </a:rPr>
              <a:t>θ</a:t>
            </a:r>
            <a:endParaRPr sz="1182">
              <a:latin typeface="Helvetica"/>
              <a:cs typeface="Helvetic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042229" y="1930679"/>
            <a:ext cx="778239" cy="424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10073978" y="1956260"/>
            <a:ext cx="715065" cy="361191"/>
          </a:xfrm>
          <a:custGeom>
            <a:avLst/>
            <a:gdLst/>
            <a:ahLst/>
            <a:cxnLst/>
            <a:rect l="l" t="t" r="r" b="b"/>
            <a:pathLst>
              <a:path w="1179194" h="595630">
                <a:moveTo>
                  <a:pt x="615937" y="0"/>
                </a:moveTo>
                <a:lnTo>
                  <a:pt x="562720" y="0"/>
                </a:lnTo>
                <a:lnTo>
                  <a:pt x="509677" y="2415"/>
                </a:lnTo>
                <a:lnTo>
                  <a:pt x="457158" y="7246"/>
                </a:lnTo>
                <a:lnTo>
                  <a:pt x="405513" y="14492"/>
                </a:lnTo>
                <a:lnTo>
                  <a:pt x="355090" y="24153"/>
                </a:lnTo>
                <a:lnTo>
                  <a:pt x="306240" y="36230"/>
                </a:lnTo>
                <a:lnTo>
                  <a:pt x="259310" y="50722"/>
                </a:lnTo>
                <a:lnTo>
                  <a:pt x="214651" y="67630"/>
                </a:lnTo>
                <a:lnTo>
                  <a:pt x="172612" y="86953"/>
                </a:lnTo>
                <a:lnTo>
                  <a:pt x="126817" y="112936"/>
                </a:lnTo>
                <a:lnTo>
                  <a:pt x="88067" y="140817"/>
                </a:lnTo>
                <a:lnTo>
                  <a:pt x="56363" y="170277"/>
                </a:lnTo>
                <a:lnTo>
                  <a:pt x="31704" y="201003"/>
                </a:lnTo>
                <a:lnTo>
                  <a:pt x="3522" y="264982"/>
                </a:lnTo>
                <a:lnTo>
                  <a:pt x="0" y="297604"/>
                </a:lnTo>
                <a:lnTo>
                  <a:pt x="3522" y="330226"/>
                </a:lnTo>
                <a:lnTo>
                  <a:pt x="31704" y="394206"/>
                </a:lnTo>
                <a:lnTo>
                  <a:pt x="56363" y="424931"/>
                </a:lnTo>
                <a:lnTo>
                  <a:pt x="88067" y="454392"/>
                </a:lnTo>
                <a:lnTo>
                  <a:pt x="126817" y="482272"/>
                </a:lnTo>
                <a:lnTo>
                  <a:pt x="172612" y="508256"/>
                </a:lnTo>
                <a:lnTo>
                  <a:pt x="214651" y="527579"/>
                </a:lnTo>
                <a:lnTo>
                  <a:pt x="259310" y="544486"/>
                </a:lnTo>
                <a:lnTo>
                  <a:pt x="306240" y="558979"/>
                </a:lnTo>
                <a:lnTo>
                  <a:pt x="355090" y="571055"/>
                </a:lnTo>
                <a:lnTo>
                  <a:pt x="405513" y="580717"/>
                </a:lnTo>
                <a:lnTo>
                  <a:pt x="457158" y="587963"/>
                </a:lnTo>
                <a:lnTo>
                  <a:pt x="509677" y="592794"/>
                </a:lnTo>
                <a:lnTo>
                  <a:pt x="562720" y="595209"/>
                </a:lnTo>
                <a:lnTo>
                  <a:pt x="615937" y="595209"/>
                </a:lnTo>
                <a:lnTo>
                  <a:pt x="668980" y="592794"/>
                </a:lnTo>
                <a:lnTo>
                  <a:pt x="721499" y="587963"/>
                </a:lnTo>
                <a:lnTo>
                  <a:pt x="773145" y="580717"/>
                </a:lnTo>
                <a:lnTo>
                  <a:pt x="823569" y="571055"/>
                </a:lnTo>
                <a:lnTo>
                  <a:pt x="872420" y="558979"/>
                </a:lnTo>
                <a:lnTo>
                  <a:pt x="919351" y="544486"/>
                </a:lnTo>
                <a:lnTo>
                  <a:pt x="964012" y="527579"/>
                </a:lnTo>
                <a:lnTo>
                  <a:pt x="1006053" y="508256"/>
                </a:lnTo>
                <a:lnTo>
                  <a:pt x="1051848" y="482272"/>
                </a:lnTo>
                <a:lnTo>
                  <a:pt x="1090598" y="454392"/>
                </a:lnTo>
                <a:lnTo>
                  <a:pt x="1122302" y="424931"/>
                </a:lnTo>
                <a:lnTo>
                  <a:pt x="1146961" y="394206"/>
                </a:lnTo>
                <a:lnTo>
                  <a:pt x="1175142" y="330226"/>
                </a:lnTo>
                <a:lnTo>
                  <a:pt x="1178665" y="297604"/>
                </a:lnTo>
                <a:lnTo>
                  <a:pt x="1175142" y="264982"/>
                </a:lnTo>
                <a:lnTo>
                  <a:pt x="1146961" y="201003"/>
                </a:lnTo>
                <a:lnTo>
                  <a:pt x="1122302" y="170277"/>
                </a:lnTo>
                <a:lnTo>
                  <a:pt x="1090598" y="140817"/>
                </a:lnTo>
                <a:lnTo>
                  <a:pt x="1051848" y="112936"/>
                </a:lnTo>
                <a:lnTo>
                  <a:pt x="1006053" y="86953"/>
                </a:lnTo>
                <a:lnTo>
                  <a:pt x="964012" y="67630"/>
                </a:lnTo>
                <a:lnTo>
                  <a:pt x="919351" y="50722"/>
                </a:lnTo>
                <a:lnTo>
                  <a:pt x="872420" y="36230"/>
                </a:lnTo>
                <a:lnTo>
                  <a:pt x="823569" y="24153"/>
                </a:lnTo>
                <a:lnTo>
                  <a:pt x="773145" y="14492"/>
                </a:lnTo>
                <a:lnTo>
                  <a:pt x="721499" y="7246"/>
                </a:lnTo>
                <a:lnTo>
                  <a:pt x="668980" y="2415"/>
                </a:lnTo>
                <a:lnTo>
                  <a:pt x="6159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10073978" y="1956260"/>
            <a:ext cx="715065" cy="361191"/>
          </a:xfrm>
          <a:custGeom>
            <a:avLst/>
            <a:gdLst/>
            <a:ahLst/>
            <a:cxnLst/>
            <a:rect l="l" t="t" r="r" b="b"/>
            <a:pathLst>
              <a:path w="1179194" h="595630">
                <a:moveTo>
                  <a:pt x="1006053" y="86952"/>
                </a:moveTo>
                <a:lnTo>
                  <a:pt x="1051848" y="112936"/>
                </a:lnTo>
                <a:lnTo>
                  <a:pt x="1090598" y="140816"/>
                </a:lnTo>
                <a:lnTo>
                  <a:pt x="1122302" y="170277"/>
                </a:lnTo>
                <a:lnTo>
                  <a:pt x="1146960" y="201002"/>
                </a:lnTo>
                <a:lnTo>
                  <a:pt x="1175142" y="264982"/>
                </a:lnTo>
                <a:lnTo>
                  <a:pt x="1178665" y="297604"/>
                </a:lnTo>
                <a:lnTo>
                  <a:pt x="1175142" y="330226"/>
                </a:lnTo>
                <a:lnTo>
                  <a:pt x="1146960" y="394205"/>
                </a:lnTo>
                <a:lnTo>
                  <a:pt x="1122302" y="424931"/>
                </a:lnTo>
                <a:lnTo>
                  <a:pt x="1090598" y="454392"/>
                </a:lnTo>
                <a:lnTo>
                  <a:pt x="1051848" y="482272"/>
                </a:lnTo>
                <a:lnTo>
                  <a:pt x="1006053" y="508256"/>
                </a:lnTo>
                <a:lnTo>
                  <a:pt x="964013" y="527578"/>
                </a:lnTo>
                <a:lnTo>
                  <a:pt x="919353" y="544486"/>
                </a:lnTo>
                <a:lnTo>
                  <a:pt x="872422" y="558978"/>
                </a:lnTo>
                <a:lnTo>
                  <a:pt x="823571" y="571055"/>
                </a:lnTo>
                <a:lnTo>
                  <a:pt x="773148" y="580716"/>
                </a:lnTo>
                <a:lnTo>
                  <a:pt x="721502" y="587962"/>
                </a:lnTo>
                <a:lnTo>
                  <a:pt x="668983" y="592793"/>
                </a:lnTo>
                <a:lnTo>
                  <a:pt x="615941" y="595208"/>
                </a:lnTo>
                <a:lnTo>
                  <a:pt x="562724" y="595208"/>
                </a:lnTo>
                <a:lnTo>
                  <a:pt x="509681" y="592793"/>
                </a:lnTo>
                <a:lnTo>
                  <a:pt x="457162" y="587962"/>
                </a:lnTo>
                <a:lnTo>
                  <a:pt x="405517" y="580716"/>
                </a:lnTo>
                <a:lnTo>
                  <a:pt x="355094" y="571055"/>
                </a:lnTo>
                <a:lnTo>
                  <a:pt x="306242" y="558978"/>
                </a:lnTo>
                <a:lnTo>
                  <a:pt x="259312" y="544486"/>
                </a:lnTo>
                <a:lnTo>
                  <a:pt x="214652" y="527578"/>
                </a:lnTo>
                <a:lnTo>
                  <a:pt x="172611" y="508256"/>
                </a:lnTo>
                <a:lnTo>
                  <a:pt x="126816" y="482272"/>
                </a:lnTo>
                <a:lnTo>
                  <a:pt x="88067" y="454392"/>
                </a:lnTo>
                <a:lnTo>
                  <a:pt x="56362" y="424931"/>
                </a:lnTo>
                <a:lnTo>
                  <a:pt x="31704" y="394205"/>
                </a:lnTo>
                <a:lnTo>
                  <a:pt x="3522" y="330226"/>
                </a:lnTo>
                <a:lnTo>
                  <a:pt x="0" y="297604"/>
                </a:lnTo>
                <a:lnTo>
                  <a:pt x="3522" y="264982"/>
                </a:lnTo>
                <a:lnTo>
                  <a:pt x="31704" y="201002"/>
                </a:lnTo>
                <a:lnTo>
                  <a:pt x="56362" y="170277"/>
                </a:lnTo>
                <a:lnTo>
                  <a:pt x="88067" y="140816"/>
                </a:lnTo>
                <a:lnTo>
                  <a:pt x="126816" y="112936"/>
                </a:lnTo>
                <a:lnTo>
                  <a:pt x="172611" y="86952"/>
                </a:lnTo>
                <a:lnTo>
                  <a:pt x="214652" y="67629"/>
                </a:lnTo>
                <a:lnTo>
                  <a:pt x="259312" y="50722"/>
                </a:lnTo>
                <a:lnTo>
                  <a:pt x="306242" y="36230"/>
                </a:lnTo>
                <a:lnTo>
                  <a:pt x="355094" y="24153"/>
                </a:lnTo>
                <a:lnTo>
                  <a:pt x="405517" y="14492"/>
                </a:lnTo>
                <a:lnTo>
                  <a:pt x="457162" y="7246"/>
                </a:lnTo>
                <a:lnTo>
                  <a:pt x="509681" y="2415"/>
                </a:lnTo>
                <a:lnTo>
                  <a:pt x="562724" y="0"/>
                </a:lnTo>
                <a:lnTo>
                  <a:pt x="615941" y="0"/>
                </a:lnTo>
                <a:lnTo>
                  <a:pt x="668983" y="2415"/>
                </a:lnTo>
                <a:lnTo>
                  <a:pt x="721502" y="7246"/>
                </a:lnTo>
                <a:lnTo>
                  <a:pt x="773148" y="14492"/>
                </a:lnTo>
                <a:lnTo>
                  <a:pt x="823571" y="24153"/>
                </a:lnTo>
                <a:lnTo>
                  <a:pt x="872422" y="36230"/>
                </a:lnTo>
                <a:lnTo>
                  <a:pt x="919353" y="50722"/>
                </a:lnTo>
                <a:lnTo>
                  <a:pt x="964013" y="67629"/>
                </a:lnTo>
                <a:lnTo>
                  <a:pt x="1006053" y="86952"/>
                </a:lnTo>
                <a:close/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9924448" y="1845502"/>
            <a:ext cx="249155" cy="2491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9960366" y="1875071"/>
            <a:ext cx="177515" cy="17751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277602" y="292410"/>
                </a:moveTo>
                <a:lnTo>
                  <a:pt x="0" y="14808"/>
                </a:lnTo>
                <a:lnTo>
                  <a:pt x="14808" y="0"/>
                </a:lnTo>
                <a:lnTo>
                  <a:pt x="292410" y="277602"/>
                </a:lnTo>
                <a:lnTo>
                  <a:pt x="277602" y="292410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10079218" y="1798008"/>
            <a:ext cx="184491" cy="2370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10114345" y="1826783"/>
            <a:ext cx="114364" cy="167118"/>
          </a:xfrm>
          <a:custGeom>
            <a:avLst/>
            <a:gdLst/>
            <a:ahLst/>
            <a:cxnLst/>
            <a:rect l="l" t="t" r="r" b="b"/>
            <a:pathLst>
              <a:path w="188594" h="275589">
                <a:moveTo>
                  <a:pt x="170814" y="275052"/>
                </a:moveTo>
                <a:lnTo>
                  <a:pt x="0" y="11386"/>
                </a:lnTo>
                <a:lnTo>
                  <a:pt x="17575" y="0"/>
                </a:lnTo>
                <a:lnTo>
                  <a:pt x="188390" y="263665"/>
                </a:lnTo>
                <a:lnTo>
                  <a:pt x="170814" y="275052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10239194" y="1755222"/>
            <a:ext cx="150191" cy="2473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10272321" y="1782001"/>
            <a:ext cx="83944" cy="181365"/>
          </a:xfrm>
          <a:custGeom>
            <a:avLst/>
            <a:gdLst/>
            <a:ahLst/>
            <a:cxnLst/>
            <a:rect l="l" t="t" r="r" b="b"/>
            <a:pathLst>
              <a:path w="138430" h="299085">
                <a:moveTo>
                  <a:pt x="119035" y="298671"/>
                </a:moveTo>
                <a:lnTo>
                  <a:pt x="0" y="7934"/>
                </a:lnTo>
                <a:lnTo>
                  <a:pt x="19380" y="0"/>
                </a:lnTo>
                <a:lnTo>
                  <a:pt x="138415" y="290736"/>
                </a:lnTo>
                <a:lnTo>
                  <a:pt x="119035" y="298671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10604967" y="1798017"/>
            <a:ext cx="184311" cy="237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10640081" y="1826787"/>
            <a:ext cx="114364" cy="167118"/>
          </a:xfrm>
          <a:custGeom>
            <a:avLst/>
            <a:gdLst/>
            <a:ahLst/>
            <a:cxnLst/>
            <a:rect l="l" t="t" r="r" b="b"/>
            <a:pathLst>
              <a:path w="188594" h="275589">
                <a:moveTo>
                  <a:pt x="0" y="263665"/>
                </a:moveTo>
                <a:lnTo>
                  <a:pt x="170529" y="0"/>
                </a:lnTo>
                <a:lnTo>
                  <a:pt x="188114" y="11372"/>
                </a:lnTo>
                <a:lnTo>
                  <a:pt x="17584" y="275038"/>
                </a:lnTo>
                <a:lnTo>
                  <a:pt x="0" y="263665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10691061" y="1875321"/>
            <a:ext cx="223023" cy="2078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10726921" y="1904824"/>
            <a:ext cx="151330" cy="136313"/>
          </a:xfrm>
          <a:custGeom>
            <a:avLst/>
            <a:gdLst/>
            <a:ahLst/>
            <a:cxnLst/>
            <a:rect l="l" t="t" r="r" b="b"/>
            <a:pathLst>
              <a:path w="249555" h="224789">
                <a:moveTo>
                  <a:pt x="0" y="208784"/>
                </a:moveTo>
                <a:lnTo>
                  <a:pt x="235644" y="0"/>
                </a:lnTo>
                <a:lnTo>
                  <a:pt x="249532" y="15674"/>
                </a:lnTo>
                <a:lnTo>
                  <a:pt x="13887" y="224459"/>
                </a:lnTo>
                <a:lnTo>
                  <a:pt x="0" y="208784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10405874" y="1771475"/>
            <a:ext cx="63495" cy="2148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10437623" y="1790524"/>
            <a:ext cx="0" cy="164423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270561"/>
                </a:moveTo>
                <a:lnTo>
                  <a:pt x="0" y="0"/>
                </a:lnTo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/>
          <p:nvPr/>
        </p:nvSpPr>
        <p:spPr>
          <a:xfrm>
            <a:off x="10516711" y="1775585"/>
            <a:ext cx="103289" cy="2233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5" name="object 45"/>
          <p:cNvSpPr/>
          <p:nvPr/>
        </p:nvSpPr>
        <p:spPr>
          <a:xfrm>
            <a:off x="10546482" y="1799003"/>
            <a:ext cx="43897" cy="164038"/>
          </a:xfrm>
          <a:custGeom>
            <a:avLst/>
            <a:gdLst/>
            <a:ahLst/>
            <a:cxnLst/>
            <a:rect l="l" t="t" r="r" b="b"/>
            <a:pathLst>
              <a:path w="72390" h="270510">
                <a:moveTo>
                  <a:pt x="0" y="266183"/>
                </a:moveTo>
                <a:lnTo>
                  <a:pt x="51596" y="0"/>
                </a:lnTo>
                <a:lnTo>
                  <a:pt x="72155" y="3985"/>
                </a:lnTo>
                <a:lnTo>
                  <a:pt x="20559" y="270168"/>
                </a:lnTo>
                <a:lnTo>
                  <a:pt x="0" y="266183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6" name="object 46"/>
          <p:cNvSpPr/>
          <p:nvPr/>
        </p:nvSpPr>
        <p:spPr>
          <a:xfrm>
            <a:off x="10232399" y="1970134"/>
            <a:ext cx="397903" cy="3458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7" name="object 47"/>
          <p:cNvSpPr/>
          <p:nvPr/>
        </p:nvSpPr>
        <p:spPr>
          <a:xfrm>
            <a:off x="10264146" y="1996043"/>
            <a:ext cx="334621" cy="281482"/>
          </a:xfrm>
          <a:custGeom>
            <a:avLst/>
            <a:gdLst/>
            <a:ahLst/>
            <a:cxnLst/>
            <a:rect l="l" t="t" r="r" b="b"/>
            <a:pathLst>
              <a:path w="551815" h="464185">
                <a:moveTo>
                  <a:pt x="299226" y="0"/>
                </a:moveTo>
                <a:lnTo>
                  <a:pt x="252228" y="0"/>
                </a:lnTo>
                <a:lnTo>
                  <a:pt x="205780" y="6735"/>
                </a:lnTo>
                <a:lnTo>
                  <a:pt x="160985" y="20206"/>
                </a:lnTo>
                <a:lnTo>
                  <a:pt x="118942" y="40413"/>
                </a:lnTo>
                <a:lnTo>
                  <a:pt x="80754" y="67355"/>
                </a:lnTo>
                <a:lnTo>
                  <a:pt x="45424" y="103882"/>
                </a:lnTo>
                <a:lnTo>
                  <a:pt x="20188" y="144381"/>
                </a:lnTo>
                <a:lnTo>
                  <a:pt x="5047" y="187528"/>
                </a:lnTo>
                <a:lnTo>
                  <a:pt x="0" y="232000"/>
                </a:lnTo>
                <a:lnTo>
                  <a:pt x="5047" y="276471"/>
                </a:lnTo>
                <a:lnTo>
                  <a:pt x="20188" y="319618"/>
                </a:lnTo>
                <a:lnTo>
                  <a:pt x="45424" y="360117"/>
                </a:lnTo>
                <a:lnTo>
                  <a:pt x="80754" y="396644"/>
                </a:lnTo>
                <a:lnTo>
                  <a:pt x="118942" y="423586"/>
                </a:lnTo>
                <a:lnTo>
                  <a:pt x="160985" y="443793"/>
                </a:lnTo>
                <a:lnTo>
                  <a:pt x="205780" y="457264"/>
                </a:lnTo>
                <a:lnTo>
                  <a:pt x="252228" y="464000"/>
                </a:lnTo>
                <a:lnTo>
                  <a:pt x="299226" y="464000"/>
                </a:lnTo>
                <a:lnTo>
                  <a:pt x="345673" y="457264"/>
                </a:lnTo>
                <a:lnTo>
                  <a:pt x="390469" y="443793"/>
                </a:lnTo>
                <a:lnTo>
                  <a:pt x="432511" y="423586"/>
                </a:lnTo>
                <a:lnTo>
                  <a:pt x="470700" y="396644"/>
                </a:lnTo>
                <a:lnTo>
                  <a:pt x="506033" y="360117"/>
                </a:lnTo>
                <a:lnTo>
                  <a:pt x="531271" y="319618"/>
                </a:lnTo>
                <a:lnTo>
                  <a:pt x="546414" y="276471"/>
                </a:lnTo>
                <a:lnTo>
                  <a:pt x="551462" y="232000"/>
                </a:lnTo>
                <a:lnTo>
                  <a:pt x="546414" y="187528"/>
                </a:lnTo>
                <a:lnTo>
                  <a:pt x="531271" y="144381"/>
                </a:lnTo>
                <a:lnTo>
                  <a:pt x="506033" y="103882"/>
                </a:lnTo>
                <a:lnTo>
                  <a:pt x="470700" y="67355"/>
                </a:lnTo>
                <a:lnTo>
                  <a:pt x="432511" y="40413"/>
                </a:lnTo>
                <a:lnTo>
                  <a:pt x="390469" y="20206"/>
                </a:lnTo>
                <a:lnTo>
                  <a:pt x="345673" y="6735"/>
                </a:lnTo>
                <a:lnTo>
                  <a:pt x="299226" y="0"/>
                </a:lnTo>
                <a:close/>
              </a:path>
            </a:pathLst>
          </a:custGeom>
          <a:solidFill>
            <a:srgbClr val="3F679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8" name="object 48"/>
          <p:cNvSpPr/>
          <p:nvPr/>
        </p:nvSpPr>
        <p:spPr>
          <a:xfrm>
            <a:off x="10264147" y="1996042"/>
            <a:ext cx="334621" cy="281482"/>
          </a:xfrm>
          <a:custGeom>
            <a:avLst/>
            <a:gdLst/>
            <a:ahLst/>
            <a:cxnLst/>
            <a:rect l="l" t="t" r="r" b="b"/>
            <a:pathLst>
              <a:path w="551815" h="464185">
                <a:moveTo>
                  <a:pt x="470702" y="67355"/>
                </a:moveTo>
                <a:lnTo>
                  <a:pt x="506035" y="103882"/>
                </a:lnTo>
                <a:lnTo>
                  <a:pt x="531272" y="144381"/>
                </a:lnTo>
                <a:lnTo>
                  <a:pt x="546415" y="187528"/>
                </a:lnTo>
                <a:lnTo>
                  <a:pt x="551462" y="232000"/>
                </a:lnTo>
                <a:lnTo>
                  <a:pt x="546415" y="276471"/>
                </a:lnTo>
                <a:lnTo>
                  <a:pt x="531272" y="319619"/>
                </a:lnTo>
                <a:lnTo>
                  <a:pt x="506035" y="360118"/>
                </a:lnTo>
                <a:lnTo>
                  <a:pt x="470702" y="396644"/>
                </a:lnTo>
                <a:lnTo>
                  <a:pt x="432515" y="423586"/>
                </a:lnTo>
                <a:lnTo>
                  <a:pt x="390473" y="443793"/>
                </a:lnTo>
                <a:lnTo>
                  <a:pt x="345677" y="457264"/>
                </a:lnTo>
                <a:lnTo>
                  <a:pt x="299230" y="464000"/>
                </a:lnTo>
                <a:lnTo>
                  <a:pt x="252232" y="464000"/>
                </a:lnTo>
                <a:lnTo>
                  <a:pt x="205785" y="457264"/>
                </a:lnTo>
                <a:lnTo>
                  <a:pt x="160989" y="443793"/>
                </a:lnTo>
                <a:lnTo>
                  <a:pt x="118947" y="423586"/>
                </a:lnTo>
                <a:lnTo>
                  <a:pt x="80759" y="396644"/>
                </a:lnTo>
                <a:lnTo>
                  <a:pt x="45427" y="360118"/>
                </a:lnTo>
                <a:lnTo>
                  <a:pt x="20189" y="319619"/>
                </a:lnTo>
                <a:lnTo>
                  <a:pt x="5047" y="276471"/>
                </a:lnTo>
                <a:lnTo>
                  <a:pt x="0" y="232000"/>
                </a:lnTo>
                <a:lnTo>
                  <a:pt x="5047" y="187528"/>
                </a:lnTo>
                <a:lnTo>
                  <a:pt x="20189" y="144381"/>
                </a:lnTo>
                <a:lnTo>
                  <a:pt x="45427" y="103882"/>
                </a:lnTo>
                <a:lnTo>
                  <a:pt x="80759" y="67355"/>
                </a:lnTo>
                <a:lnTo>
                  <a:pt x="118947" y="40413"/>
                </a:lnTo>
                <a:lnTo>
                  <a:pt x="160989" y="20206"/>
                </a:lnTo>
                <a:lnTo>
                  <a:pt x="205785" y="6735"/>
                </a:lnTo>
                <a:lnTo>
                  <a:pt x="252232" y="0"/>
                </a:lnTo>
                <a:lnTo>
                  <a:pt x="299230" y="0"/>
                </a:lnTo>
                <a:lnTo>
                  <a:pt x="345677" y="6735"/>
                </a:lnTo>
                <a:lnTo>
                  <a:pt x="390473" y="20206"/>
                </a:lnTo>
                <a:lnTo>
                  <a:pt x="432515" y="40413"/>
                </a:lnTo>
                <a:lnTo>
                  <a:pt x="470702" y="67355"/>
                </a:lnTo>
                <a:close/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9" name="object 69"/>
          <p:cNvSpPr/>
          <p:nvPr/>
        </p:nvSpPr>
        <p:spPr>
          <a:xfrm>
            <a:off x="9482635" y="2246318"/>
            <a:ext cx="992749" cy="26693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0" name="object 70"/>
          <p:cNvSpPr/>
          <p:nvPr/>
        </p:nvSpPr>
        <p:spPr>
          <a:xfrm>
            <a:off x="9587214" y="2421483"/>
            <a:ext cx="744715" cy="2433993"/>
          </a:xfrm>
          <a:custGeom>
            <a:avLst/>
            <a:gdLst/>
            <a:ahLst/>
            <a:cxnLst/>
            <a:rect l="l" t="t" r="r" b="b"/>
            <a:pathLst>
              <a:path w="1228090" h="4013834">
                <a:moveTo>
                  <a:pt x="1227873" y="0"/>
                </a:moveTo>
                <a:lnTo>
                  <a:pt x="1218684" y="30038"/>
                </a:lnTo>
                <a:lnTo>
                  <a:pt x="0" y="4013579"/>
                </a:lnTo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1" name="object 71"/>
          <p:cNvSpPr/>
          <p:nvPr/>
        </p:nvSpPr>
        <p:spPr>
          <a:xfrm>
            <a:off x="10253366" y="2293975"/>
            <a:ext cx="145939" cy="168273"/>
          </a:xfrm>
          <a:custGeom>
            <a:avLst/>
            <a:gdLst/>
            <a:ahLst/>
            <a:cxnLst/>
            <a:rect l="l" t="t" r="r" b="b"/>
            <a:pathLst>
              <a:path w="240665" h="277495">
                <a:moveTo>
                  <a:pt x="193669" y="0"/>
                </a:moveTo>
                <a:lnTo>
                  <a:pt x="0" y="203548"/>
                </a:lnTo>
                <a:lnTo>
                  <a:pt x="240306" y="277065"/>
                </a:lnTo>
                <a:lnTo>
                  <a:pt x="193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2" name="object 72"/>
          <p:cNvSpPr txBox="1"/>
          <p:nvPr/>
        </p:nvSpPr>
        <p:spPr>
          <a:xfrm>
            <a:off x="10221248" y="3023985"/>
            <a:ext cx="110128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spc="9" dirty="0">
                <a:latin typeface="Helvetica-Light"/>
                <a:cs typeface="Helvetica-Light"/>
              </a:rPr>
              <a:t>V</a:t>
            </a:r>
            <a:endParaRPr sz="1182">
              <a:latin typeface="Helvetica-Light"/>
              <a:cs typeface="Helvetica-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C0B7F7D-6CFD-474A-97A3-85A69BCE527D}"/>
                  </a:ext>
                </a:extLst>
              </p:cNvPr>
              <p:cNvSpPr txBox="1"/>
              <p:nvPr/>
            </p:nvSpPr>
            <p:spPr>
              <a:xfrm>
                <a:off x="7696200" y="5438351"/>
                <a:ext cx="4296112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𝑠𝑝𝑒𝑐𝑢𝑙𝑎𝑟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C0B7F7D-6CFD-474A-97A3-85A69BCE5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5438351"/>
                <a:ext cx="4296112" cy="530402"/>
              </a:xfrm>
              <a:prstGeom prst="rect">
                <a:avLst/>
              </a:prstGeom>
              <a:blipFill>
                <a:blip r:embed="rId18"/>
                <a:stretch>
                  <a:fillRect l="-1475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bject 31">
            <a:extLst>
              <a:ext uri="{FF2B5EF4-FFF2-40B4-BE49-F238E27FC236}">
                <a16:creationId xmlns:a16="http://schemas.microsoft.com/office/drawing/2014/main" id="{366BAFC2-3193-094E-AC25-0749C8120AEB}"/>
              </a:ext>
            </a:extLst>
          </p:cNvPr>
          <p:cNvSpPr/>
          <p:nvPr/>
        </p:nvSpPr>
        <p:spPr>
          <a:xfrm>
            <a:off x="6933006" y="2002592"/>
            <a:ext cx="525601" cy="7918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2679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5A56A02-B86D-3D48-9739-1B5B8A724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SPECULAR COMPONENT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4674243-3777-2344-A93D-5273456DD0A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4128886" y="1828800"/>
            <a:ext cx="3944790" cy="2926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-1" y="1828800"/>
            <a:ext cx="3925405" cy="2926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8277159" y="1828800"/>
            <a:ext cx="3930339" cy="2926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1309343" y="4824309"/>
            <a:ext cx="1306716" cy="379830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algn="ctr">
              <a:spcBef>
                <a:spcPts val="82"/>
              </a:spcBef>
            </a:pP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400" spc="9" baseline="-6822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2400" spc="-5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2.0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1552" y="4824309"/>
            <a:ext cx="1519459" cy="379830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algn="ctr">
              <a:spcBef>
                <a:spcPts val="82"/>
              </a:spcBef>
            </a:pP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400" spc="9" baseline="-6822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10.0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76226" y="4824309"/>
            <a:ext cx="1732205" cy="379830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algn="ctr">
              <a:spcBef>
                <a:spcPts val="82"/>
              </a:spcBef>
            </a:pP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400" spc="9" baseline="-6822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24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9" dirty="0">
                <a:latin typeface="Arial" panose="020B0604020202020204" pitchFamily="34" charset="0"/>
                <a:cs typeface="Arial" panose="020B0604020202020204" pitchFamily="34" charset="0"/>
              </a:rPr>
              <a:t>100.0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895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B98613C-0D03-0E43-9656-6C631BF2F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76200"/>
            <a:ext cx="10363200" cy="6517764"/>
          </a:xfrm>
        </p:spPr>
        <p:txBody>
          <a:bodyPr>
            <a:normAutofit/>
          </a:bodyPr>
          <a:lstStyle/>
          <a:p>
            <a:r>
              <a:rPr lang="en-US" dirty="0"/>
              <a:t>Other Specular Models</a:t>
            </a:r>
          </a:p>
          <a:p>
            <a:pPr marL="4573588" lvl="1"/>
            <a:br>
              <a:rPr lang="en-US" dirty="0"/>
            </a:br>
            <a:r>
              <a:rPr lang="en-US" dirty="0"/>
              <a:t>Blinn-</a:t>
            </a:r>
            <a:r>
              <a:rPr lang="en-US" dirty="0" err="1"/>
              <a:t>Phong</a:t>
            </a:r>
            <a:endParaRPr lang="en-US" dirty="0"/>
          </a:p>
          <a:p>
            <a:pPr lvl="1"/>
            <a:endParaRPr lang="en-US" dirty="0"/>
          </a:p>
          <a:p>
            <a:pPr marL="2692400" lvl="1"/>
            <a:r>
              <a:rPr lang="en-US" dirty="0"/>
              <a:t>Cook-Torrance</a:t>
            </a:r>
          </a:p>
          <a:p>
            <a:pPr marL="3609975" lvl="1"/>
            <a:br>
              <a:rPr lang="en-US" dirty="0"/>
            </a:br>
            <a:r>
              <a:rPr lang="en-US" dirty="0"/>
              <a:t>Ward anisotropic</a:t>
            </a:r>
          </a:p>
          <a:p>
            <a:pPr marL="3028950" lvl="1"/>
            <a:endParaRPr lang="en-US" dirty="0"/>
          </a:p>
          <a:p>
            <a:pPr marL="4298950" lvl="1"/>
            <a:r>
              <a:rPr lang="en-US" dirty="0" err="1"/>
              <a:t>Schlick’s</a:t>
            </a:r>
            <a:r>
              <a:rPr lang="en-US" dirty="0"/>
              <a:t> approximation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6A6AF6-ED10-0642-BABD-35C0E100CE1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676400" y="6276371"/>
            <a:ext cx="9509367" cy="58163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https://en.wikipedia.org/wiki/Blinn%E2%80%93Phong_reflection_model</a:t>
            </a:r>
            <a:endParaRPr lang="en-US" dirty="0"/>
          </a:p>
          <a:p>
            <a:r>
              <a:rPr lang="en-US" dirty="0">
                <a:hlinkClick r:id="rId3"/>
              </a:rPr>
              <a:t>https://slideplayer.com/slide/9989581/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https://gamedev.stackexchange.com/questions/67679/how-can-i-create-a-shader-that-will-reproduce-this-lighting-effect-on-terrain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F746CA-FA3C-7545-8B88-5674FA09E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595" y="977900"/>
            <a:ext cx="4341296" cy="191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B7693A-1141-2A43-8804-4085C6788C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1" t="6303" r="2274" b="11745"/>
          <a:stretch/>
        </p:blipFill>
        <p:spPr>
          <a:xfrm>
            <a:off x="152400" y="1447800"/>
            <a:ext cx="3440625" cy="2231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E80C2B-83F9-4F41-B809-C6DD186E1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3215640"/>
            <a:ext cx="2194560" cy="2194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A9527F-8370-EE48-9740-F247BA1D7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243" y="3215640"/>
            <a:ext cx="2205345" cy="2194560"/>
          </a:xfrm>
          <a:prstGeom prst="rect">
            <a:avLst/>
          </a:prstGeom>
        </p:spPr>
      </p:pic>
      <p:sp>
        <p:nvSpPr>
          <p:cNvPr id="18" name="object 15">
            <a:extLst>
              <a:ext uri="{FF2B5EF4-FFF2-40B4-BE49-F238E27FC236}">
                <a16:creationId xmlns:a16="http://schemas.microsoft.com/office/drawing/2014/main" id="{2061EA73-F224-C447-BF65-B86EFFA6A53B}"/>
              </a:ext>
            </a:extLst>
          </p:cNvPr>
          <p:cNvSpPr/>
          <p:nvPr/>
        </p:nvSpPr>
        <p:spPr>
          <a:xfrm>
            <a:off x="3515911" y="4968240"/>
            <a:ext cx="1697736" cy="1569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898B4E87-BB9C-3049-8D2F-922A1D67CD7B}"/>
              </a:ext>
            </a:extLst>
          </p:cNvPr>
          <p:cNvSpPr/>
          <p:nvPr/>
        </p:nvSpPr>
        <p:spPr>
          <a:xfrm>
            <a:off x="83863" y="4968240"/>
            <a:ext cx="3493007" cy="1584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FFD4569B-95E1-EF41-BC63-D6612EDA296A}"/>
              </a:ext>
            </a:extLst>
          </p:cNvPr>
          <p:cNvSpPr txBox="1"/>
          <p:nvPr/>
        </p:nvSpPr>
        <p:spPr>
          <a:xfrm>
            <a:off x="671971" y="4729162"/>
            <a:ext cx="61785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600" spc="2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hon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6CCCB712-7DFC-5B45-A6E6-C1A72FBF87A1}"/>
              </a:ext>
            </a:extLst>
          </p:cNvPr>
          <p:cNvSpPr txBox="1"/>
          <p:nvPr/>
        </p:nvSpPr>
        <p:spPr>
          <a:xfrm>
            <a:off x="2057400" y="4728845"/>
            <a:ext cx="12579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Blinn-</a:t>
            </a:r>
            <a:r>
              <a:rPr sz="1600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3247FF12-A21C-DE45-A3FC-06BF9D422BBF}"/>
              </a:ext>
            </a:extLst>
          </p:cNvPr>
          <p:cNvSpPr txBox="1"/>
          <p:nvPr/>
        </p:nvSpPr>
        <p:spPr>
          <a:xfrm>
            <a:off x="4012565" y="4728845"/>
            <a:ext cx="7118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Schlick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16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18810-1487-CD44-9923-5687CC6B6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Special Note on Mirror Reflections</a:t>
            </a:r>
          </a:p>
          <a:p>
            <a:pPr lvl="1"/>
            <a:r>
              <a:rPr lang="en-US" dirty="0"/>
              <a:t>To calculate real reflection you need global illumination (e.g., ray tracing)</a:t>
            </a:r>
          </a:p>
          <a:p>
            <a:pPr lvl="1"/>
            <a:r>
              <a:rPr lang="en-US" dirty="0"/>
              <a:t>Planar mirrors can be calculated efficiently </a:t>
            </a:r>
          </a:p>
          <a:p>
            <a:pPr lvl="2"/>
            <a:r>
              <a:rPr lang="en-US" dirty="0"/>
              <a:t>At the cost of an additional rendering pass under a linear transformation</a:t>
            </a:r>
          </a:p>
          <a:p>
            <a:pPr lvl="1"/>
            <a:r>
              <a:rPr lang="en-US" dirty="0"/>
              <a:t>Non-planar mirror, really depends</a:t>
            </a:r>
          </a:p>
          <a:p>
            <a:pPr lvl="2"/>
            <a:r>
              <a:rPr lang="en-US" dirty="0"/>
              <a:t>Hacks available—see </a:t>
            </a:r>
            <a:r>
              <a:rPr lang="en-US" dirty="0">
                <a:hlinkClick r:id="rId2"/>
              </a:rPr>
              <a:t>https://ieeexplore.ieee.org/abstract/document/5733331</a:t>
            </a:r>
            <a:endParaRPr lang="en-US" dirty="0"/>
          </a:p>
          <a:p>
            <a:pPr lvl="1"/>
            <a:r>
              <a:rPr lang="en-US" dirty="0"/>
              <a:t>Similar issues with other effects like caustics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CE7CF-0F3E-5447-A5FC-16E041A0679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6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5A2F356-51F8-CA4E-B0F0-0A9969882D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Reflectance Model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0E6A116-D3DF-6B47-9E2F-2CA6768800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3113533" y="2016622"/>
            <a:ext cx="1731284" cy="1447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6447575" y="1985765"/>
            <a:ext cx="1782372" cy="1484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9972555" y="1991743"/>
            <a:ext cx="1710890" cy="1433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5491440" y="2246390"/>
            <a:ext cx="434738" cy="77727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5003" spc="-3" dirty="0">
                <a:solidFill>
                  <a:srgbClr val="005493"/>
                </a:solidFill>
                <a:latin typeface="GillSans-Light"/>
                <a:cs typeface="GillSans-Light"/>
              </a:rPr>
              <a:t>+</a:t>
            </a:r>
            <a:endParaRPr sz="5003">
              <a:latin typeface="GillSans-Light"/>
              <a:cs typeface="GillSans-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75753" y="2246390"/>
            <a:ext cx="434738" cy="77727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5003" spc="-3" dirty="0">
                <a:solidFill>
                  <a:srgbClr val="005493"/>
                </a:solidFill>
                <a:latin typeface="GillSans-Light"/>
                <a:cs typeface="GillSans-Light"/>
              </a:rPr>
              <a:t>+</a:t>
            </a:r>
            <a:endParaRPr sz="5003">
              <a:latin typeface="GillSans-Light"/>
              <a:cs typeface="GillSans-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1786967" y="5319575"/>
                <a:ext cx="8618066" cy="874902"/>
              </a:xfrm>
              <a:prstGeom prst="rect">
                <a:avLst/>
              </a:prstGeom>
            </p:spPr>
            <p:txBody>
              <a:bodyPr vert="horz" wrap="square" lIns="0" tIns="10397" rIns="0" bIns="0" rtlCol="0">
                <a:spAutoFit/>
              </a:bodyPr>
              <a:lstStyle/>
              <a:p>
                <a:pPr marL="7701">
                  <a:spcBef>
                    <a:spcPts val="8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𝐼𝑙𝑙𝑢𝑚𝑖𝑛𝑎𝑡𝑖𝑜𝑛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67" y="5319575"/>
                <a:ext cx="8618066" cy="874902"/>
              </a:xfrm>
              <a:prstGeom prst="rect">
                <a:avLst/>
              </a:prstGeom>
              <a:blipFill>
                <a:blip r:embed="rId5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508417" y="1977226"/>
            <a:ext cx="1531938" cy="1397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 txBox="1"/>
          <p:nvPr/>
        </p:nvSpPr>
        <p:spPr>
          <a:xfrm>
            <a:off x="2361110" y="2189244"/>
            <a:ext cx="434738" cy="77727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5003" spc="-3" dirty="0">
                <a:solidFill>
                  <a:srgbClr val="005493"/>
                </a:solidFill>
                <a:latin typeface="GillSans-Light"/>
                <a:cs typeface="GillSans-Light"/>
              </a:rPr>
              <a:t>=</a:t>
            </a:r>
            <a:endParaRPr sz="5003">
              <a:latin typeface="GillSans-Light"/>
              <a:cs typeface="GillSans-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91BFCF-412B-DC4B-B640-1220CA8E9343}"/>
                  </a:ext>
                </a:extLst>
              </p:cNvPr>
              <p:cNvSpPr txBox="1"/>
              <p:nvPr/>
            </p:nvSpPr>
            <p:spPr>
              <a:xfrm>
                <a:off x="8984253" y="3784162"/>
                <a:ext cx="3224344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𝑠𝑝𝑒𝑐𝑢𝑙𝑎𝑟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91BFCF-412B-DC4B-B640-1220CA8E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253" y="3784162"/>
                <a:ext cx="3224344" cy="397866"/>
              </a:xfrm>
              <a:prstGeom prst="rect">
                <a:avLst/>
              </a:prstGeom>
              <a:blipFill>
                <a:blip r:embed="rId7"/>
                <a:stretch>
                  <a:fillRect l="-1176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8">
                <a:extLst>
                  <a:ext uri="{FF2B5EF4-FFF2-40B4-BE49-F238E27FC236}">
                    <a16:creationId xmlns:a16="http://schemas.microsoft.com/office/drawing/2014/main" id="{3931F665-C13D-A541-8808-000320188900}"/>
                  </a:ext>
                </a:extLst>
              </p:cNvPr>
              <p:cNvSpPr txBox="1"/>
              <p:nvPr/>
            </p:nvSpPr>
            <p:spPr>
              <a:xfrm>
                <a:off x="2795848" y="3793180"/>
                <a:ext cx="2414504" cy="379830"/>
              </a:xfrm>
              <a:prstGeom prst="rect">
                <a:avLst/>
              </a:prstGeom>
            </p:spPr>
            <p:txBody>
              <a:bodyPr vert="horz" wrap="square" lIns="0" tIns="10397" rIns="0" bIns="0" rtlCol="0">
                <a:spAutoFit/>
              </a:bodyPr>
              <a:lstStyle/>
              <a:p>
                <a:pPr marL="7701">
                  <a:spcBef>
                    <a:spcPts val="8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𝑎𝑚𝑏𝑖𝑒𝑛𝑡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4" name="object 8">
                <a:extLst>
                  <a:ext uri="{FF2B5EF4-FFF2-40B4-BE49-F238E27FC236}">
                    <a16:creationId xmlns:a16="http://schemas.microsoft.com/office/drawing/2014/main" id="{3931F665-C13D-A541-8808-000320188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848" y="3793180"/>
                <a:ext cx="2414504" cy="379830"/>
              </a:xfrm>
              <a:prstGeom prst="rect">
                <a:avLst/>
              </a:prstGeom>
              <a:blipFill>
                <a:blip r:embed="rId8"/>
                <a:stretch>
                  <a:fillRect t="-3226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947BC3A-07D5-E94F-99B3-33D2B38140EF}"/>
                  </a:ext>
                </a:extLst>
              </p:cNvPr>
              <p:cNvSpPr/>
              <p:nvPr/>
            </p:nvSpPr>
            <p:spPr>
              <a:xfrm>
                <a:off x="5680425" y="3566443"/>
                <a:ext cx="3082575" cy="833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𝑑𝑖𝑓𝑓𝑢𝑠𝑒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947BC3A-07D5-E94F-99B3-33D2B3814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25" y="3566443"/>
                <a:ext cx="3082575" cy="833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8">
                <a:extLst>
                  <a:ext uri="{FF2B5EF4-FFF2-40B4-BE49-F238E27FC236}">
                    <a16:creationId xmlns:a16="http://schemas.microsoft.com/office/drawing/2014/main" id="{BB86E37D-D99D-D94C-B8B9-E44BA7F1C32D}"/>
                  </a:ext>
                </a:extLst>
              </p:cNvPr>
              <p:cNvSpPr txBox="1"/>
              <p:nvPr/>
            </p:nvSpPr>
            <p:spPr>
              <a:xfrm>
                <a:off x="54344" y="3793180"/>
                <a:ext cx="2414504" cy="379830"/>
              </a:xfrm>
              <a:prstGeom prst="rect">
                <a:avLst/>
              </a:prstGeom>
            </p:spPr>
            <p:txBody>
              <a:bodyPr vert="horz" wrap="square" lIns="0" tIns="10397" rIns="0" bIns="0" rtlCol="0">
                <a:spAutoFit/>
              </a:bodyPr>
              <a:lstStyle/>
              <a:p>
                <a:pPr marL="7701">
                  <a:spcBef>
                    <a:spcPts val="8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𝐼𝑙𝑙𝑢𝑚𝑖𝑛𝑎𝑡𝑖𝑜𝑛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6" name="object 8">
                <a:extLst>
                  <a:ext uri="{FF2B5EF4-FFF2-40B4-BE49-F238E27FC236}">
                    <a16:creationId xmlns:a16="http://schemas.microsoft.com/office/drawing/2014/main" id="{BB86E37D-D99D-D94C-B8B9-E44BA7F1C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4" y="3793180"/>
                <a:ext cx="2414504" cy="379830"/>
              </a:xfrm>
              <a:prstGeom prst="rect">
                <a:avLst/>
              </a:prstGeom>
              <a:blipFill>
                <a:blip r:embed="rId1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398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7CA40B8-4B6C-3645-8D83-7569B8A52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MATERIAL DEFINITIONS</a:t>
            </a:r>
          </a:p>
          <a:p>
            <a:pPr lvl="1"/>
            <a:r>
              <a:rPr lang="en-US" dirty="0"/>
              <a:t>Material Template Library (MTL) can be used to define material settings</a:t>
            </a:r>
          </a:p>
          <a:p>
            <a:pPr lvl="1"/>
            <a:r>
              <a:rPr lang="en-US" dirty="0"/>
              <a:t>Defines ambient (Ka), diffuse (</a:t>
            </a:r>
            <a:r>
              <a:rPr lang="en-US" dirty="0" err="1"/>
              <a:t>Kd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specular (Ks) colors and the </a:t>
            </a:r>
            <a:br>
              <a:rPr lang="en-US" dirty="0"/>
            </a:br>
            <a:r>
              <a:rPr lang="en-US" dirty="0"/>
              <a:t>specular exponent (Ns)</a:t>
            </a:r>
          </a:p>
          <a:p>
            <a:pPr lvl="1"/>
            <a:r>
              <a:rPr lang="en-US" dirty="0"/>
              <a:t>Also allows to define opacity (d)</a:t>
            </a:r>
          </a:p>
          <a:p>
            <a:pPr lvl="2"/>
            <a:r>
              <a:rPr lang="en-US" dirty="0"/>
              <a:t>1.0 means fully opaque</a:t>
            </a:r>
          </a:p>
          <a:p>
            <a:pPr lvl="1"/>
            <a:r>
              <a:rPr lang="en-US" dirty="0"/>
              <a:t>Pick illumination model</a:t>
            </a:r>
          </a:p>
          <a:p>
            <a:pPr lvl="1"/>
            <a:r>
              <a:rPr lang="en-US" dirty="0"/>
              <a:t>Set texture maps (</a:t>
            </a:r>
            <a:r>
              <a:rPr lang="en-US" dirty="0" err="1"/>
              <a:t>map_Kd</a:t>
            </a:r>
            <a:r>
              <a:rPr lang="en-US" dirty="0"/>
              <a:t>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F75DEB5-5DE6-CE45-8068-4A3258E2EB0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8843238" y="5029200"/>
            <a:ext cx="1055650" cy="285941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algn="ctr">
              <a:spcBef>
                <a:spcPts val="69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pc="3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pc="6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pc="3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64525" y="2511499"/>
            <a:ext cx="3851173" cy="2362200"/>
          </a:xfrm>
          <a:custGeom>
            <a:avLst/>
            <a:gdLst/>
            <a:ahLst/>
            <a:cxnLst/>
            <a:rect l="l" t="t" r="r" b="b"/>
            <a:pathLst>
              <a:path w="6106794" h="3801745">
                <a:moveTo>
                  <a:pt x="6007710" y="0"/>
                </a:moveTo>
                <a:lnTo>
                  <a:pt x="99136" y="0"/>
                </a:lnTo>
                <a:lnTo>
                  <a:pt x="80022" y="75"/>
                </a:lnTo>
                <a:lnTo>
                  <a:pt x="40729" y="4839"/>
                </a:lnTo>
                <a:lnTo>
                  <a:pt x="10598" y="28986"/>
                </a:lnTo>
                <a:lnTo>
                  <a:pt x="0" y="79911"/>
                </a:lnTo>
                <a:lnTo>
                  <a:pt x="6" y="3721619"/>
                </a:lnTo>
                <a:lnTo>
                  <a:pt x="4761" y="3760729"/>
                </a:lnTo>
                <a:lnTo>
                  <a:pt x="28914" y="3790855"/>
                </a:lnTo>
                <a:lnTo>
                  <a:pt x="79836" y="3801454"/>
                </a:lnTo>
                <a:lnTo>
                  <a:pt x="98696" y="3801530"/>
                </a:lnTo>
                <a:lnTo>
                  <a:pt x="6007280" y="3801530"/>
                </a:lnTo>
                <a:lnTo>
                  <a:pt x="6054155" y="3799488"/>
                </a:lnTo>
                <a:lnTo>
                  <a:pt x="6095808" y="3772543"/>
                </a:lnTo>
                <a:lnTo>
                  <a:pt x="6106406" y="3721619"/>
                </a:lnTo>
                <a:lnTo>
                  <a:pt x="6106399" y="79911"/>
                </a:lnTo>
                <a:lnTo>
                  <a:pt x="6101644" y="40800"/>
                </a:lnTo>
                <a:lnTo>
                  <a:pt x="6077491" y="10674"/>
                </a:lnTo>
                <a:lnTo>
                  <a:pt x="6026569" y="75"/>
                </a:lnTo>
                <a:lnTo>
                  <a:pt x="60077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7464526" y="2514600"/>
            <a:ext cx="3965474" cy="2438400"/>
          </a:xfrm>
          <a:custGeom>
            <a:avLst/>
            <a:gdLst/>
            <a:ahLst/>
            <a:cxnLst/>
            <a:rect l="l" t="t" r="r" b="b"/>
            <a:pathLst>
              <a:path w="6106794" h="3801745">
                <a:moveTo>
                  <a:pt x="98766" y="0"/>
                </a:moveTo>
                <a:lnTo>
                  <a:pt x="6007787" y="0"/>
                </a:lnTo>
                <a:lnTo>
                  <a:pt x="6026643" y="75"/>
                </a:lnTo>
                <a:lnTo>
                  <a:pt x="6065753" y="4840"/>
                </a:lnTo>
                <a:lnTo>
                  <a:pt x="6095879" y="28986"/>
                </a:lnTo>
                <a:lnTo>
                  <a:pt x="6106478" y="80096"/>
                </a:lnTo>
                <a:lnTo>
                  <a:pt x="6106554" y="99205"/>
                </a:lnTo>
                <a:lnTo>
                  <a:pt x="6106554" y="3702763"/>
                </a:lnTo>
                <a:lnTo>
                  <a:pt x="6104512" y="3749211"/>
                </a:lnTo>
                <a:lnTo>
                  <a:pt x="6077567" y="3790855"/>
                </a:lnTo>
                <a:lnTo>
                  <a:pt x="6026458" y="3801454"/>
                </a:lnTo>
                <a:lnTo>
                  <a:pt x="6007349" y="3801530"/>
                </a:lnTo>
                <a:lnTo>
                  <a:pt x="98766" y="3801530"/>
                </a:lnTo>
                <a:lnTo>
                  <a:pt x="52318" y="3799488"/>
                </a:lnTo>
                <a:lnTo>
                  <a:pt x="10674" y="3772543"/>
                </a:lnTo>
                <a:lnTo>
                  <a:pt x="75" y="3721433"/>
                </a:lnTo>
                <a:lnTo>
                  <a:pt x="0" y="3702323"/>
                </a:lnTo>
                <a:lnTo>
                  <a:pt x="0" y="98766"/>
                </a:lnTo>
                <a:lnTo>
                  <a:pt x="2041" y="52318"/>
                </a:lnTo>
                <a:lnTo>
                  <a:pt x="28986" y="10674"/>
                </a:lnTo>
                <a:lnTo>
                  <a:pt x="80096" y="75"/>
                </a:lnTo>
                <a:lnTo>
                  <a:pt x="99205" y="0"/>
                </a:lnTo>
                <a:lnTo>
                  <a:pt x="98766" y="0"/>
                </a:lnTo>
                <a:close/>
              </a:path>
            </a:pathLst>
          </a:custGeom>
          <a:ln w="20941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50399"/>
              </p:ext>
            </p:extLst>
          </p:nvPr>
        </p:nvGraphicFramePr>
        <p:xfrm>
          <a:off x="7464526" y="2524760"/>
          <a:ext cx="3813074" cy="232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8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245">
                <a:tc>
                  <a:txBody>
                    <a:bodyPr/>
                    <a:lstStyle/>
                    <a:p>
                      <a:pPr marL="67310">
                        <a:lnSpc>
                          <a:spcPts val="2605"/>
                        </a:lnSpc>
                      </a:pPr>
                      <a:r>
                        <a:rPr lang="en-US" sz="1400" spc="3" dirty="0" err="1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newmtl</a:t>
                      </a:r>
                      <a:endParaRPr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81280" algn="l">
                        <a:lnSpc>
                          <a:spcPts val="2605"/>
                        </a:lnSpc>
                      </a:pPr>
                      <a:r>
                        <a:rPr lang="en-US" sz="1400" spc="3" dirty="0" err="1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EarthMaterial</a:t>
                      </a:r>
                      <a:endParaRPr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87630">
                        <a:lnSpc>
                          <a:spcPts val="2605"/>
                        </a:lnSpc>
                      </a:pPr>
                      <a:endParaRPr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05"/>
                        </a:lnSpc>
                      </a:pPr>
                      <a:endParaRPr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34743942"/>
                  </a:ext>
                </a:extLst>
              </a:tr>
              <a:tr h="208245">
                <a:tc>
                  <a:txBody>
                    <a:bodyPr/>
                    <a:lstStyle/>
                    <a:p>
                      <a:pPr marL="67310">
                        <a:lnSpc>
                          <a:spcPts val="2605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Ka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l">
                        <a:lnSpc>
                          <a:spcPts val="2605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0.640000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605"/>
                        </a:lnSpc>
                      </a:pPr>
                      <a:r>
                        <a:rPr sz="1400" spc="5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0.640000</a:t>
                      </a:r>
                      <a:endParaRPr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05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0.640000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35">
                <a:tc>
                  <a:txBody>
                    <a:bodyPr/>
                    <a:lstStyle/>
                    <a:p>
                      <a:pPr marL="67310">
                        <a:lnSpc>
                          <a:spcPts val="2620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Kd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l">
                        <a:lnSpc>
                          <a:spcPts val="2620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0.640000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620"/>
                        </a:lnSpc>
                      </a:pPr>
                      <a:r>
                        <a:rPr sz="1400" spc="5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0.640000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20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0.640000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35">
                <a:tc>
                  <a:txBody>
                    <a:bodyPr/>
                    <a:lstStyle/>
                    <a:p>
                      <a:pPr marL="67310">
                        <a:lnSpc>
                          <a:spcPts val="2620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Ks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l">
                        <a:lnSpc>
                          <a:spcPts val="2620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0.050000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620"/>
                        </a:lnSpc>
                      </a:pPr>
                      <a:r>
                        <a:rPr sz="1400" spc="5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0.050000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20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0.050000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35">
                <a:tc>
                  <a:txBody>
                    <a:bodyPr/>
                    <a:lstStyle/>
                    <a:p>
                      <a:pPr marL="67310">
                        <a:lnSpc>
                          <a:spcPts val="2620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Ns</a:t>
                      </a:r>
                      <a:endParaRPr sz="140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8" indent="0" algn="l">
                        <a:lnSpc>
                          <a:spcPts val="2620"/>
                        </a:lnSpc>
                        <a:tabLst/>
                      </a:pPr>
                      <a:r>
                        <a:rPr sz="1400" spc="5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30.0000</a:t>
                      </a:r>
                      <a:endParaRPr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solidFill>
                          <a:srgbClr val="7030A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solidFill>
                          <a:srgbClr val="7030A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245">
                <a:tc>
                  <a:txBody>
                    <a:bodyPr/>
                    <a:lstStyle/>
                    <a:p>
                      <a:pPr marL="67310">
                        <a:lnSpc>
                          <a:spcPts val="2605"/>
                        </a:lnSpc>
                      </a:pPr>
                      <a:r>
                        <a:rPr sz="1400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5"/>
                        </a:lnSpc>
                      </a:pPr>
                      <a:r>
                        <a:rPr sz="1400" spc="5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0.5</a:t>
                      </a:r>
                      <a:endParaRPr lang="en-US" sz="1400" spc="5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solidFill>
                          <a:srgbClr val="7030A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solidFill>
                          <a:srgbClr val="7030A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245">
                <a:tc>
                  <a:txBody>
                    <a:bodyPr/>
                    <a:lstStyle/>
                    <a:p>
                      <a:pPr marL="67310" marR="0" lvl="0" indent="0" algn="l" defTabSz="914353" rtl="0" eaLnBrk="1" fontAlgn="auto" latinLnBrk="0" hangingPunct="1">
                        <a:lnSpc>
                          <a:spcPts val="26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pc="3" dirty="0" err="1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illum</a:t>
                      </a:r>
                      <a:endParaRPr lang="en-US"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5"/>
                        </a:lnSpc>
                      </a:pPr>
                      <a:r>
                        <a:rPr lang="en-US" sz="1400" spc="3" dirty="0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2</a:t>
                      </a:r>
                      <a:endParaRPr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solidFill>
                          <a:srgbClr val="7030A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solidFill>
                          <a:srgbClr val="7030A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0535666"/>
                  </a:ext>
                </a:extLst>
              </a:tr>
              <a:tr h="208245">
                <a:tc>
                  <a:txBody>
                    <a:bodyPr/>
                    <a:lstStyle/>
                    <a:p>
                      <a:pPr marL="67310" marR="0" lvl="0" indent="0" algn="l" defTabSz="914353" rtl="0" eaLnBrk="1" fontAlgn="auto" latinLnBrk="0" hangingPunct="1">
                        <a:lnSpc>
                          <a:spcPts val="26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pc="3" dirty="0" err="1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map_Kd</a:t>
                      </a:r>
                      <a:endParaRPr lang="en-US"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2605"/>
                        </a:lnSpc>
                      </a:pPr>
                      <a:r>
                        <a:rPr lang="en-US" sz="1400" spc="3" dirty="0" err="1">
                          <a:solidFill>
                            <a:srgbClr val="7030A0"/>
                          </a:solidFill>
                          <a:latin typeface="Menlo"/>
                          <a:cs typeface="Menlo"/>
                        </a:rPr>
                        <a:t>ColorMap.bmp</a:t>
                      </a:r>
                      <a:endParaRPr sz="1400" dirty="0">
                        <a:solidFill>
                          <a:srgbClr val="7030A0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solidFill>
                          <a:srgbClr val="7030A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91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128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CDBD4-1446-4346-B60B-7DE2A4449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Bidirectional Reflectance Distribution Function (BRDF)</a:t>
            </a:r>
          </a:p>
          <a:p>
            <a:pPr lvl="1"/>
            <a:r>
              <a:rPr lang="en-US" dirty="0"/>
              <a:t>BRDF models how much energy is reflected by light hitting a point on a surface with</a:t>
            </a:r>
          </a:p>
          <a:p>
            <a:pPr lvl="2"/>
            <a:r>
              <a:rPr lang="en-US" dirty="0"/>
              <a:t>Incoming angles (𝜃𝑖 </a:t>
            </a:r>
            <a:r>
              <a:rPr lang="el-GR" dirty="0"/>
              <a:t>Φ𝑖) </a:t>
            </a:r>
            <a:endParaRPr lang="en-US" dirty="0"/>
          </a:p>
          <a:p>
            <a:pPr lvl="2"/>
            <a:r>
              <a:rPr lang="en-US" dirty="0"/>
              <a:t>Outgoing angles (𝜃𝑜 </a:t>
            </a:r>
            <a:r>
              <a:rPr lang="el-GR" dirty="0"/>
              <a:t>Φ𝑜)</a:t>
            </a:r>
            <a:endParaRPr lang="en-US" dirty="0"/>
          </a:p>
          <a:p>
            <a:pPr lvl="2"/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pc="-5" dirty="0">
                <a:latin typeface="Arial"/>
                <a:cs typeface="Arial"/>
              </a:rPr>
              <a:t>lso models </a:t>
            </a:r>
            <a:r>
              <a:rPr lang="en-US" spc="-10" dirty="0">
                <a:latin typeface="Arial"/>
                <a:cs typeface="Arial"/>
              </a:rPr>
              <a:t>how </a:t>
            </a:r>
            <a:r>
              <a:rPr lang="en-US" spc="-5" dirty="0">
                <a:latin typeface="Arial"/>
                <a:cs typeface="Arial"/>
              </a:rPr>
              <a:t>light of different </a:t>
            </a:r>
            <a:r>
              <a:rPr lang="en-US" spc="-10" dirty="0">
                <a:latin typeface="Arial"/>
                <a:cs typeface="Arial"/>
              </a:rPr>
              <a:t>wavelength </a:t>
            </a:r>
            <a:r>
              <a:rPr lang="en-US" spc="-5" dirty="0">
                <a:latin typeface="Arial"/>
                <a:cs typeface="Arial"/>
              </a:rPr>
              <a:t>are absorbed and reflected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F7534-E5BF-3E4F-850F-730767B8E7A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5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>
            <a:spLocks noChangeAspect="1"/>
          </p:cNvSpPr>
          <p:nvPr/>
        </p:nvSpPr>
        <p:spPr>
          <a:xfrm>
            <a:off x="681355" y="1794236"/>
            <a:ext cx="3291840" cy="3289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3578" y="1391656"/>
            <a:ext cx="426942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High Dynamic Range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8396666" y="1533271"/>
            <a:ext cx="3566160" cy="3566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C6D2D39-1B8E-BB48-B7FB-C56B847976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8393745" y="1163989"/>
            <a:ext cx="3114677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Anisotrophic</a:t>
            </a:r>
            <a:r>
              <a:rPr sz="24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4648200" y="3292873"/>
            <a:ext cx="3200400" cy="3146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648200" y="2895600"/>
            <a:ext cx="23119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Refra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548885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0DFD532-7857-7B4D-92FF-70B7F4471B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Interpolation/Shading Models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52FDC62-6E48-5A45-B1BF-99EA22ED75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7883491" y="1704558"/>
            <a:ext cx="4308509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-54344" y="1704558"/>
            <a:ext cx="4301221" cy="320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1176540" y="5065593"/>
            <a:ext cx="1839453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algn="ctr">
              <a:spcBef>
                <a:spcPts val="67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Flat</a:t>
            </a:r>
            <a:r>
              <a:rPr sz="2400" spc="-3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Shading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0457" y="5065593"/>
            <a:ext cx="2274576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algn="ctr">
              <a:spcBef>
                <a:spcPts val="67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Shading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5918" y="5065593"/>
            <a:ext cx="2698533" cy="377886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algn="ctr">
              <a:spcBef>
                <a:spcPts val="67"/>
              </a:spcBef>
            </a:pP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Gouraud</a:t>
            </a:r>
            <a:r>
              <a:rPr sz="24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Shading</a:t>
            </a:r>
          </a:p>
        </p:txBody>
      </p:sp>
      <p:sp>
        <p:nvSpPr>
          <p:cNvPr id="11" name="object 11"/>
          <p:cNvSpPr>
            <a:spLocks noChangeAspect="1"/>
          </p:cNvSpPr>
          <p:nvPr/>
        </p:nvSpPr>
        <p:spPr>
          <a:xfrm>
            <a:off x="4470514" y="1708569"/>
            <a:ext cx="3189340" cy="320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784194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6B9FCF-875A-0D45-885C-303B10FE5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71500"/>
            <a:ext cx="10363200" cy="5715000"/>
          </a:xfrm>
        </p:spPr>
        <p:txBody>
          <a:bodyPr/>
          <a:lstStyle/>
          <a:p>
            <a:r>
              <a:rPr lang="en-US" dirty="0"/>
              <a:t>FLAT SHADING</a:t>
            </a:r>
          </a:p>
          <a:p>
            <a:pPr lvl="1"/>
            <a:r>
              <a:rPr lang="en-US" dirty="0"/>
              <a:t>Per polygon lighting</a:t>
            </a:r>
          </a:p>
          <a:p>
            <a:pPr lvl="1"/>
            <a:r>
              <a:rPr lang="en-US" dirty="0"/>
              <a:t>Was used for high speed </a:t>
            </a:r>
            <a:br>
              <a:rPr lang="en-US" dirty="0"/>
            </a:br>
            <a:r>
              <a:rPr lang="en-US" dirty="0"/>
              <a:t>rendering</a:t>
            </a:r>
          </a:p>
          <a:p>
            <a:pPr lvl="1"/>
            <a:r>
              <a:rPr lang="en-US" dirty="0"/>
              <a:t>All pixels of one polygons </a:t>
            </a:r>
            <a:br>
              <a:rPr lang="en-US" dirty="0"/>
            </a:br>
            <a:r>
              <a:rPr lang="en-US" dirty="0"/>
              <a:t>have the same color</a:t>
            </a:r>
          </a:p>
          <a:p>
            <a:pPr lvl="1"/>
            <a:r>
              <a:rPr lang="en-US" dirty="0"/>
              <a:t>Difference between polygons</a:t>
            </a:r>
          </a:p>
          <a:p>
            <a:pPr lvl="1"/>
            <a:r>
              <a:rPr lang="en-US" dirty="0"/>
              <a:t>No smooth transitions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8E2F74-6F1E-5545-BE5A-E5AAF610FA9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086600" y="1752600"/>
            <a:ext cx="4572000" cy="4191000"/>
          </a:xfrm>
          <a:prstGeom prst="rect">
            <a:avLst/>
          </a:prstGeom>
          <a:blipFill>
            <a:blip r:embed="rId2" cstate="print"/>
            <a:stretch>
              <a:fillRect l="-15001" t="-3637" r="-16935" b="-3476"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753862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1E8607-53B6-FF4F-8D44-89C62F01F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52400"/>
            <a:ext cx="5181600" cy="5877869"/>
          </a:xfrm>
        </p:spPr>
        <p:txBody>
          <a:bodyPr/>
          <a:lstStyle/>
          <a:p>
            <a:r>
              <a:rPr lang="en-US" dirty="0"/>
              <a:t>GOURAUD SHADING</a:t>
            </a:r>
          </a:p>
          <a:p>
            <a:pPr lvl="1"/>
            <a:r>
              <a:rPr lang="en-US" dirty="0"/>
              <a:t>Calculate normal per vertex</a:t>
            </a:r>
          </a:p>
          <a:p>
            <a:pPr lvl="2"/>
            <a:r>
              <a:rPr lang="en-US" dirty="0"/>
              <a:t>Average of face </a:t>
            </a:r>
            <a:r>
              <a:rPr lang="en-US" dirty="0" err="1"/>
              <a:t>normals</a:t>
            </a:r>
            <a:endParaRPr lang="en-US" dirty="0"/>
          </a:p>
          <a:p>
            <a:pPr lvl="1"/>
            <a:r>
              <a:rPr lang="en-US" dirty="0"/>
              <a:t>Calculate lighting per vertex</a:t>
            </a:r>
          </a:p>
          <a:p>
            <a:pPr lvl="1"/>
            <a:r>
              <a:rPr lang="en-US" dirty="0"/>
              <a:t>Interpolate per interior pixel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B3460DD-2EA8-AE41-B9B0-5C0856E0D88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6172200" y="685800"/>
            <a:ext cx="2898889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9071089" y="685800"/>
            <a:ext cx="2966016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80945D8D-7942-344D-81E9-598D874FE47D}"/>
              </a:ext>
            </a:extLst>
          </p:cNvPr>
          <p:cNvSpPr>
            <a:spLocks noChangeAspect="1"/>
          </p:cNvSpPr>
          <p:nvPr/>
        </p:nvSpPr>
        <p:spPr>
          <a:xfrm>
            <a:off x="6144434" y="2986325"/>
            <a:ext cx="4523566" cy="1463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E4F5074-9B33-494B-8C52-D7488B667B2B}"/>
              </a:ext>
            </a:extLst>
          </p:cNvPr>
          <p:cNvSpPr>
            <a:spLocks noChangeAspect="1"/>
          </p:cNvSpPr>
          <p:nvPr/>
        </p:nvSpPr>
        <p:spPr>
          <a:xfrm>
            <a:off x="3276600" y="4214839"/>
            <a:ext cx="2313794" cy="2321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926478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0D97FD6-E259-884B-9C90-0E78FAAB3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248400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PHONG SHADING</a:t>
            </a:r>
          </a:p>
          <a:p>
            <a:pPr lvl="1"/>
            <a:r>
              <a:rPr lang="en-US" dirty="0"/>
              <a:t>This is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illumination</a:t>
            </a:r>
          </a:p>
          <a:p>
            <a:pPr lvl="1"/>
            <a:r>
              <a:rPr lang="en-US" dirty="0"/>
              <a:t>Per fragment/pixel</a:t>
            </a:r>
          </a:p>
          <a:p>
            <a:pPr lvl="2"/>
            <a:r>
              <a:rPr lang="en-US" dirty="0"/>
              <a:t>Interpolate the surface </a:t>
            </a:r>
            <a:r>
              <a:rPr lang="en-US" dirty="0" err="1"/>
              <a:t>normals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Then do calculation lighting calculation using the interpolated normal</a:t>
            </a:r>
          </a:p>
          <a:p>
            <a:pPr lvl="1"/>
            <a:r>
              <a:rPr lang="en-US" dirty="0"/>
              <a:t>Gives better results, especially for highlights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E69BD9-D1F6-BE47-B73B-088041E82D9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335709" y="477914"/>
            <a:ext cx="4858874" cy="2658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C72DA1C5-6418-AE48-9E03-4055219B0F32}"/>
              </a:ext>
            </a:extLst>
          </p:cNvPr>
          <p:cNvSpPr>
            <a:spLocks noChangeAspect="1"/>
          </p:cNvSpPr>
          <p:nvPr/>
        </p:nvSpPr>
        <p:spPr>
          <a:xfrm>
            <a:off x="8077200" y="3510691"/>
            <a:ext cx="3364952" cy="2502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621955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A0DCF8-0E88-B340-A0AA-B16CC4A825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Ambient occlusion</a:t>
            </a:r>
          </a:p>
          <a:p>
            <a:pPr lvl="1"/>
            <a:r>
              <a:rPr lang="en-US" dirty="0"/>
              <a:t>Not all objects receive direct light, but ambient </a:t>
            </a:r>
            <a:br>
              <a:rPr lang="en-US" dirty="0"/>
            </a:br>
            <a:r>
              <a:rPr lang="en-US" dirty="0"/>
              <a:t>light lack direction</a:t>
            </a:r>
          </a:p>
          <a:p>
            <a:pPr lvl="1"/>
            <a:r>
              <a:rPr lang="en-US" dirty="0"/>
              <a:t>Without shadows objects appear flat</a:t>
            </a:r>
          </a:p>
          <a:p>
            <a:pPr lvl="2"/>
            <a:r>
              <a:rPr lang="en-US" dirty="0"/>
              <a:t>Problem for self-shadowing, scenes without </a:t>
            </a:r>
            <a:br>
              <a:rPr lang="en-US" dirty="0"/>
            </a:br>
            <a:r>
              <a:rPr lang="en-US" dirty="0"/>
              <a:t>direct lighting (e.g., forest scenes)</a:t>
            </a:r>
          </a:p>
          <a:p>
            <a:pPr lvl="1"/>
            <a:r>
              <a:rPr lang="en-US" dirty="0"/>
              <a:t>Shadows from ambient light is called Ambient </a:t>
            </a:r>
            <a:br>
              <a:rPr lang="en-US" dirty="0"/>
            </a:br>
            <a:r>
              <a:rPr lang="en-US" dirty="0"/>
              <a:t>Occlusion</a:t>
            </a:r>
          </a:p>
          <a:p>
            <a:pPr lvl="2"/>
            <a:r>
              <a:rPr lang="en-US" dirty="0"/>
              <a:t>It does not depend on light direction so it can </a:t>
            </a:r>
            <a:br>
              <a:rPr lang="en-US" dirty="0"/>
            </a:br>
            <a:r>
              <a:rPr lang="en-US" dirty="0"/>
              <a:t>be precomputed for static objects</a:t>
            </a:r>
          </a:p>
          <a:p>
            <a:pPr lvl="2"/>
            <a:r>
              <a:rPr lang="en-US" dirty="0"/>
              <a:t>But if objects are animated/deformed we need </a:t>
            </a:r>
            <a:br>
              <a:rPr lang="en-US" dirty="0"/>
            </a:br>
            <a:r>
              <a:rPr lang="en-US" b="1" dirty="0"/>
              <a:t>Dynamic Ambient Occlusion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48C3C-EFF9-7E4C-BECA-A717A46E732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8DC6A187-B014-3B41-9904-E16C5930F113}"/>
              </a:ext>
            </a:extLst>
          </p:cNvPr>
          <p:cNvSpPr/>
          <p:nvPr/>
        </p:nvSpPr>
        <p:spPr>
          <a:xfrm>
            <a:off x="8153400" y="1447800"/>
            <a:ext cx="3855719" cy="424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791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DE857C-5F0D-3645-A3A1-7211CF0163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Dynamic Ambient Occlusion</a:t>
            </a:r>
          </a:p>
          <a:p>
            <a:pPr lvl="1"/>
            <a:r>
              <a:rPr lang="en-US" dirty="0"/>
              <a:t>Object-space methods (expensive &amp; pre-computed)</a:t>
            </a:r>
          </a:p>
          <a:p>
            <a:pPr lvl="1"/>
            <a:r>
              <a:rPr lang="en-US" dirty="0"/>
              <a:t>Screen spaced methods – SSAO (Screen-Space-Ambient-Occlusion)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2FD6-4494-E840-A3F1-E00780A3871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7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half" idx="1"/>
          </p:nvPr>
        </p:nvSpPr>
        <p:spPr>
          <a:xfrm>
            <a:off x="228599" y="42401"/>
            <a:ext cx="6922477" cy="64941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SSAO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z-buffer</a:t>
            </a:r>
            <a:r>
              <a:rPr lang="en-US" dirty="0"/>
              <a:t> (render scene to depth map)</a:t>
            </a:r>
          </a:p>
          <a:p>
            <a:pPr lvl="2"/>
            <a:r>
              <a:rPr lang="en-US" dirty="0"/>
              <a:t>Sample depth map in a sphere around current rendering point</a:t>
            </a:r>
          </a:p>
          <a:p>
            <a:pPr lvl="2"/>
            <a:r>
              <a:rPr lang="en-US" dirty="0"/>
              <a:t>For each rendered dot, we generate (on a sphere) a number of sample points (e.g. 10)</a:t>
            </a:r>
          </a:p>
          <a:p>
            <a:pPr lvl="2"/>
            <a:r>
              <a:rPr lang="en-US" dirty="0"/>
              <a:t>We are interested in the points on the surrounding hemisphere of the object.</a:t>
            </a:r>
          </a:p>
          <a:p>
            <a:pPr lvl="3"/>
            <a:r>
              <a:rPr lang="en-US" dirty="0"/>
              <a:t>Approximately ½ of the sampled points are invalid, because they are not in the hemisphere above the surface (but we do not know which).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C9265E2-956A-F44D-8076-37B8A0ACFA4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7315200" y="251881"/>
                <a:ext cx="4800600" cy="1729319"/>
              </a:xfrm>
              <a:prstGeom prst="rect">
                <a:avLst/>
              </a:prstGeom>
            </p:spPr>
            <p:txBody>
              <a:bodyPr vert="horz" wrap="square" lIns="0" tIns="61594" rIns="0" bIns="0" rtlCol="0">
                <a:spAutoFit/>
              </a:bodyPr>
              <a:lstStyle/>
              <a:p>
                <a:pPr marL="177800" indent="-166688">
                  <a:spcBef>
                    <a:spcPts val="384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Yellow dots are points that are to be rendered</a:t>
                </a:r>
              </a:p>
              <a:p>
                <a:pPr marL="177800" indent="-166688">
                  <a:spcBef>
                    <a:spcPts val="384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Green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dots </a:t>
                </a: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are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visible from the</a:t>
                </a:r>
                <a:r>
                  <a:rPr lang="en-US" sz="1500" spc="-5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camera</a:t>
                </a:r>
              </a:p>
              <a:p>
                <a:pPr marL="177800" indent="-166688">
                  <a:spcBef>
                    <a:spcPts val="38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Red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dots </a:t>
                </a: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are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obscured by the</a:t>
                </a:r>
                <a:r>
                  <a:rPr lang="en-US" sz="1500" spc="-6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geometry/scene</a:t>
                </a:r>
              </a:p>
              <a:p>
                <a:pPr marL="177800" indent="-166688">
                  <a:spcBef>
                    <a:spcPts val="484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1500" spc="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7800" indent="-166688">
                  <a:spcBef>
                    <a:spcPts val="484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5 or more dots </a:t>
                </a: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are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visible (green) </a:t>
                </a:r>
                <a:r>
                  <a:rPr lang="en-US" sz="15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we </a:t>
                </a: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pc="-2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500" i="1" spc="-2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1500" i="1" spc="-2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-US" sz="1500" i="1" spc="10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500" i="1" spc="9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endParaRPr lang="en-US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7800" indent="-166688">
                  <a:spcBef>
                    <a:spcPts val="385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less </a:t>
                </a:r>
                <a:r>
                  <a:rPr lang="en-US" sz="15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we </a:t>
                </a: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500" i="1" spc="-2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ar-AE" sz="1500" i="1" spc="-2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ar-AE" sz="1500" i="1" spc="-2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ar-AE" sz="1500" spc="-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15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corresponding</a:t>
                </a:r>
                <a:r>
                  <a:rPr lang="en-US" sz="1500" spc="7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</a:t>
                </a:r>
                <a:endParaRPr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51881"/>
                <a:ext cx="4800600" cy="1729319"/>
              </a:xfrm>
              <a:prstGeom prst="rect">
                <a:avLst/>
              </a:prstGeom>
              <a:blipFill>
                <a:blip r:embed="rId2"/>
                <a:stretch>
                  <a:fillRect l="-2116" b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7187366" y="4139058"/>
            <a:ext cx="813634" cy="995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4863" y="2166811"/>
            <a:ext cx="1206500" cy="4240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8555256" y="3082875"/>
                <a:ext cx="9631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pc="85" dirty="0" smtClean="0">
                              <a:latin typeface="Cambria Math" panose="02040503050406030204" pitchFamily="18" charset="0"/>
                              <a:cs typeface="STIXGeneral"/>
                            </a:rPr>
                          </m:ctrlPr>
                        </m:sSubPr>
                        <m:e>
                          <m:r>
                            <a:rPr lang="en-US" i="1" spc="85" dirty="0" smtClean="0">
                              <a:latin typeface="Cambria Math" panose="02040503050406030204" pitchFamily="18" charset="0"/>
                              <a:cs typeface="STIXGeneral"/>
                            </a:rPr>
                            <m:t>𝑘</m:t>
                          </m:r>
                        </m:e>
                        <m:sub>
                          <m:r>
                            <a:rPr lang="en-US" b="0" i="1" spc="85" dirty="0" smtClean="0">
                              <a:latin typeface="Cambria Math" panose="02040503050406030204" pitchFamily="18" charset="0"/>
                              <a:cs typeface="STIXGeneral"/>
                            </a:rPr>
                            <m:t>𝑎</m:t>
                          </m:r>
                        </m:sub>
                      </m:sSub>
                      <m:r>
                        <a:rPr lang="en-US" i="1" spc="110" dirty="0">
                          <a:latin typeface="Cambria Math" panose="02040503050406030204" pitchFamily="18" charset="0"/>
                          <a:cs typeface="STIXGeneral"/>
                        </a:rPr>
                        <m:t>=</m:t>
                      </m:r>
                      <m:r>
                        <a:rPr lang="en-US" i="1" spc="-240" dirty="0">
                          <a:latin typeface="Cambria Math" panose="02040503050406030204" pitchFamily="18" charset="0"/>
                          <a:cs typeface="STIXGeneral"/>
                        </a:rPr>
                        <m:t> </m:t>
                      </m:r>
                      <m:r>
                        <a:rPr lang="en-US" i="1" spc="95" dirty="0">
                          <a:latin typeface="Cambria Math" panose="02040503050406030204" pitchFamily="18" charset="0"/>
                          <a:cs typeface="STIXGeneral"/>
                        </a:rPr>
                        <m:t>1</m:t>
                      </m:r>
                    </m:oMath>
                  </m:oMathPara>
                </a14:m>
                <a:endParaRPr dirty="0">
                  <a:latin typeface="STIXGeneral"/>
                  <a:cs typeface="STIXGeneral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56" y="3082875"/>
                <a:ext cx="963140" cy="289823"/>
              </a:xfrm>
              <a:prstGeom prst="rect">
                <a:avLst/>
              </a:prstGeom>
              <a:blipFill>
                <a:blip r:embed="rId5"/>
                <a:stretch>
                  <a:fillRect t="-8333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9">
                <a:extLst>
                  <a:ext uri="{FF2B5EF4-FFF2-40B4-BE49-F238E27FC236}">
                    <a16:creationId xmlns:a16="http://schemas.microsoft.com/office/drawing/2014/main" id="{2BB9B877-ADEA-0D4F-9568-E9D6CE95DE90}"/>
                  </a:ext>
                </a:extLst>
              </p:cNvPr>
              <p:cNvSpPr txBox="1"/>
              <p:nvPr/>
            </p:nvSpPr>
            <p:spPr>
              <a:xfrm>
                <a:off x="8548603" y="3886312"/>
                <a:ext cx="963140" cy="53328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pc="85" dirty="0" smtClean="0">
                              <a:latin typeface="Cambria Math" panose="02040503050406030204" pitchFamily="18" charset="0"/>
                              <a:cs typeface="STIXGeneral"/>
                            </a:rPr>
                          </m:ctrlPr>
                        </m:sSubPr>
                        <m:e>
                          <m:r>
                            <a:rPr lang="en-US" i="1" spc="85" dirty="0" smtClean="0">
                              <a:latin typeface="Cambria Math" panose="02040503050406030204" pitchFamily="18" charset="0"/>
                              <a:cs typeface="STIXGeneral"/>
                            </a:rPr>
                            <m:t>𝑘</m:t>
                          </m:r>
                        </m:e>
                        <m:sub>
                          <m:r>
                            <a:rPr lang="en-US" b="0" i="1" spc="85" dirty="0" smtClean="0">
                              <a:latin typeface="Cambria Math" panose="02040503050406030204" pitchFamily="18" charset="0"/>
                              <a:cs typeface="STIXGeneral"/>
                            </a:rPr>
                            <m:t>𝑎</m:t>
                          </m:r>
                        </m:sub>
                      </m:sSub>
                      <m:r>
                        <a:rPr lang="en-US" i="1" spc="110" dirty="0">
                          <a:latin typeface="Cambria Math" panose="02040503050406030204" pitchFamily="18" charset="0"/>
                          <a:cs typeface="STIXGeneral"/>
                        </a:rPr>
                        <m:t>=</m:t>
                      </m:r>
                      <m:f>
                        <m:fPr>
                          <m:ctrlPr>
                            <a:rPr lang="en-US" b="0" i="1" spc="-240" dirty="0" smtClean="0">
                              <a:latin typeface="Cambria Math" panose="02040503050406030204" pitchFamily="18" charset="0"/>
                              <a:cs typeface="STIXGeneral"/>
                            </a:rPr>
                          </m:ctrlPr>
                        </m:fPr>
                        <m:num>
                          <m:r>
                            <a:rPr lang="en-US" b="0" i="1" spc="-240" dirty="0" smtClean="0">
                              <a:latin typeface="Cambria Math" panose="02040503050406030204" pitchFamily="18" charset="0"/>
                              <a:cs typeface="STIXGeneral"/>
                            </a:rPr>
                            <m:t>3</m:t>
                          </m:r>
                        </m:num>
                        <m:den>
                          <m:r>
                            <a:rPr lang="en-US" b="0" i="1" spc="-240" dirty="0" smtClean="0">
                              <a:latin typeface="Cambria Math" panose="02040503050406030204" pitchFamily="18" charset="0"/>
                              <a:cs typeface="STIXGeneral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dirty="0">
                  <a:latin typeface="STIXGeneral"/>
                  <a:cs typeface="STIXGeneral"/>
                </a:endParaRPr>
              </a:p>
            </p:txBody>
          </p:sp>
        </mc:Choice>
        <mc:Fallback xmlns="">
          <p:sp>
            <p:nvSpPr>
              <p:cNvPr id="25" name="object 9">
                <a:extLst>
                  <a:ext uri="{FF2B5EF4-FFF2-40B4-BE49-F238E27FC236}">
                    <a16:creationId xmlns:a16="http://schemas.microsoft.com/office/drawing/2014/main" id="{2BB9B877-ADEA-0D4F-9568-E9D6CE95D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03" y="3886312"/>
                <a:ext cx="963140" cy="533288"/>
              </a:xfrm>
              <a:prstGeom prst="rect">
                <a:avLst/>
              </a:prstGeom>
              <a:blipFill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9">
                <a:extLst>
                  <a:ext uri="{FF2B5EF4-FFF2-40B4-BE49-F238E27FC236}">
                    <a16:creationId xmlns:a16="http://schemas.microsoft.com/office/drawing/2014/main" id="{6650FE25-3221-8A43-9F66-234C398276C9}"/>
                  </a:ext>
                </a:extLst>
              </p:cNvPr>
              <p:cNvSpPr txBox="1"/>
              <p:nvPr/>
            </p:nvSpPr>
            <p:spPr>
              <a:xfrm>
                <a:off x="8555256" y="5483468"/>
                <a:ext cx="963140" cy="53328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pc="85" dirty="0" smtClean="0">
                              <a:latin typeface="Cambria Math" panose="02040503050406030204" pitchFamily="18" charset="0"/>
                              <a:cs typeface="STIXGeneral"/>
                            </a:rPr>
                          </m:ctrlPr>
                        </m:sSubPr>
                        <m:e>
                          <m:r>
                            <a:rPr lang="en-US" i="1" spc="85" dirty="0" smtClean="0">
                              <a:latin typeface="Cambria Math" panose="02040503050406030204" pitchFamily="18" charset="0"/>
                              <a:cs typeface="STIXGeneral"/>
                            </a:rPr>
                            <m:t>𝑘</m:t>
                          </m:r>
                        </m:e>
                        <m:sub>
                          <m:r>
                            <a:rPr lang="en-US" b="0" i="1" spc="85" dirty="0" smtClean="0">
                              <a:latin typeface="Cambria Math" panose="02040503050406030204" pitchFamily="18" charset="0"/>
                              <a:cs typeface="STIXGeneral"/>
                            </a:rPr>
                            <m:t>𝑎</m:t>
                          </m:r>
                        </m:sub>
                      </m:sSub>
                      <m:r>
                        <a:rPr lang="en-US" i="1" spc="110" dirty="0">
                          <a:latin typeface="Cambria Math" panose="02040503050406030204" pitchFamily="18" charset="0"/>
                          <a:cs typeface="STIXGeneral"/>
                        </a:rPr>
                        <m:t>=</m:t>
                      </m:r>
                      <m:f>
                        <m:fPr>
                          <m:ctrlPr>
                            <a:rPr lang="en-US" b="0" i="1" spc="95" dirty="0" smtClean="0">
                              <a:latin typeface="Cambria Math" panose="02040503050406030204" pitchFamily="18" charset="0"/>
                              <a:cs typeface="STIXGeneral"/>
                            </a:rPr>
                          </m:ctrlPr>
                        </m:fPr>
                        <m:num>
                          <m:r>
                            <a:rPr lang="en-US" i="1" spc="95" dirty="0">
                              <a:latin typeface="Cambria Math" panose="02040503050406030204" pitchFamily="18" charset="0"/>
                              <a:cs typeface="STIXGeneral"/>
                            </a:rPr>
                            <m:t>1</m:t>
                          </m:r>
                        </m:num>
                        <m:den>
                          <m:r>
                            <a:rPr lang="en-US" b="0" i="1" spc="95" dirty="0" smtClean="0">
                              <a:latin typeface="Cambria Math" panose="02040503050406030204" pitchFamily="18" charset="0"/>
                              <a:cs typeface="STIXGeneral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dirty="0">
                  <a:latin typeface="STIXGeneral"/>
                  <a:cs typeface="STIXGeneral"/>
                </a:endParaRPr>
              </a:p>
            </p:txBody>
          </p:sp>
        </mc:Choice>
        <mc:Fallback xmlns="">
          <p:sp>
            <p:nvSpPr>
              <p:cNvPr id="26" name="object 9">
                <a:extLst>
                  <a:ext uri="{FF2B5EF4-FFF2-40B4-BE49-F238E27FC236}">
                    <a16:creationId xmlns:a16="http://schemas.microsoft.com/office/drawing/2014/main" id="{6650FE25-3221-8A43-9F66-234C39827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56" y="5483468"/>
                <a:ext cx="963140" cy="533288"/>
              </a:xfrm>
              <a:prstGeom prst="rect">
                <a:avLst/>
              </a:prstGeom>
              <a:blipFill>
                <a:blip r:embed="rId7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54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F875-856A-A14E-A954-0268B1AFB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SSAO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1ECF9-DC4A-F24A-94F0-62356857322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https://youtu.be/ifdAILHTcZk</a:t>
            </a:r>
            <a:r>
              <a:rPr lang="en-US" dirty="0"/>
              <a:t> </a:t>
            </a:r>
          </a:p>
        </p:txBody>
      </p:sp>
      <p:pic>
        <p:nvPicPr>
          <p:cNvPr id="5" name="Online Media 4" descr="Screen Space Ambient Occlusion (SSAO) in Crysis">
            <a:hlinkClick r:id="" action="ppaction://media"/>
            <a:extLst>
              <a:ext uri="{FF2B5EF4-FFF2-40B4-BE49-F238E27FC236}">
                <a16:creationId xmlns:a16="http://schemas.microsoft.com/office/drawing/2014/main" id="{8C054CE2-D287-904C-A3CE-4032F1FD1B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66975" y="1047504"/>
            <a:ext cx="7258050" cy="54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55EC36-B59D-0242-A816-85A2BF182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705600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TEXTURING?</a:t>
            </a:r>
          </a:p>
          <a:p>
            <a:pPr lvl="1"/>
            <a:r>
              <a:rPr lang="en-US" dirty="0"/>
              <a:t>Detail is expensive to model</a:t>
            </a:r>
          </a:p>
          <a:p>
            <a:pPr lvl="2"/>
            <a:r>
              <a:rPr lang="en-US" dirty="0"/>
              <a:t>Often the surface of an object is viewed only from a distance</a:t>
            </a:r>
          </a:p>
          <a:p>
            <a:pPr lvl="1"/>
            <a:r>
              <a:rPr lang="en-US" dirty="0"/>
              <a:t>Enhance visual appearance of plain surfaces and objects by applying texture details</a:t>
            </a:r>
          </a:p>
          <a:p>
            <a:pPr lvl="2"/>
            <a:r>
              <a:rPr lang="en-US" dirty="0"/>
              <a:t>We can ‘paint’ the detail on the object instead of increasing the complexity of the object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5BE6651-186C-D741-8917-8FAC3B3AE7A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38</a:t>
            </a:fld>
            <a:endParaRPr spc="9" dirty="0"/>
          </a:p>
        </p:txBody>
      </p:sp>
      <p:sp>
        <p:nvSpPr>
          <p:cNvPr id="6" name="object 6"/>
          <p:cNvSpPr/>
          <p:nvPr/>
        </p:nvSpPr>
        <p:spPr>
          <a:xfrm>
            <a:off x="7971177" y="3717940"/>
            <a:ext cx="3130330" cy="3140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8002925" y="351591"/>
            <a:ext cx="3066834" cy="3077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185727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C16DA8D-2026-4840-A786-4BFBCC0A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4500" y="827733"/>
            <a:ext cx="8763000" cy="5202536"/>
          </a:xfrm>
        </p:spPr>
        <p:txBody>
          <a:bodyPr/>
          <a:lstStyle/>
          <a:p>
            <a:r>
              <a:rPr lang="en-US" dirty="0"/>
              <a:t>TEXTURING</a:t>
            </a:r>
          </a:p>
          <a:p>
            <a:pPr lvl="1"/>
            <a:r>
              <a:rPr lang="en-US" dirty="0"/>
              <a:t>Simulation of different material properties:</a:t>
            </a:r>
          </a:p>
          <a:p>
            <a:pPr lvl="2"/>
            <a:r>
              <a:rPr lang="en-US" dirty="0"/>
              <a:t>Color</a:t>
            </a:r>
          </a:p>
          <a:p>
            <a:pPr lvl="2"/>
            <a:r>
              <a:rPr lang="en-US" dirty="0"/>
              <a:t>Reflection</a:t>
            </a:r>
          </a:p>
          <a:p>
            <a:pPr lvl="2"/>
            <a:r>
              <a:rPr lang="en-US" dirty="0"/>
              <a:t>Gloss</a:t>
            </a:r>
          </a:p>
          <a:p>
            <a:pPr lvl="2"/>
            <a:r>
              <a:rPr lang="en-US" dirty="0"/>
              <a:t>Transparency</a:t>
            </a:r>
          </a:p>
          <a:p>
            <a:pPr lvl="2"/>
            <a:r>
              <a:rPr lang="en-US" dirty="0"/>
              <a:t>Bumpiness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7E89D87-0CB9-B742-8B60-AA0FBDAFF0E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39</a:t>
            </a:fld>
            <a:endParaRPr spc="9" dirty="0"/>
          </a:p>
        </p:txBody>
      </p:sp>
      <p:sp>
        <p:nvSpPr>
          <p:cNvPr id="7" name="object 7"/>
          <p:cNvSpPr/>
          <p:nvPr/>
        </p:nvSpPr>
        <p:spPr>
          <a:xfrm>
            <a:off x="4953412" y="2286306"/>
            <a:ext cx="2889047" cy="2158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7937703" y="2286306"/>
            <a:ext cx="2876348" cy="2158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947062" y="4514999"/>
            <a:ext cx="2877844" cy="2114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7937703" y="4514999"/>
            <a:ext cx="2882697" cy="2114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67171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nline Media 11" descr="Exploring the limits of real time rendering">
            <a:hlinkClick r:id="" action="ppaction://media"/>
            <a:extLst>
              <a:ext uri="{FF2B5EF4-FFF2-40B4-BE49-F238E27FC236}">
                <a16:creationId xmlns:a16="http://schemas.microsoft.com/office/drawing/2014/main" id="{F51EE511-EBC5-E947-ACF0-13AFE9AF0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20994" y="918313"/>
            <a:ext cx="9950012" cy="559688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2BEB6D6-A043-AB4F-BC36-E5F1B9A269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4000" spc="-5" dirty="0"/>
              <a:t>Remember, Real time bugs life –</a:t>
            </a:r>
            <a:r>
              <a:rPr lang="en-US" sz="4000" spc="35" dirty="0"/>
              <a:t> </a:t>
            </a:r>
            <a:r>
              <a:rPr lang="en-US" sz="4000" spc="-15" dirty="0"/>
              <a:t>Unreal Engine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2FA862F-6BDA-8D4A-A761-3B5869287C9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https://youtu.be/qlyzo9ll9Vw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16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7E54DD3-0FF0-BC4A-B1DE-68FD13BC0E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Texture Map Basics</a:t>
            </a:r>
          </a:p>
          <a:p>
            <a:pPr lvl="1"/>
            <a:r>
              <a:rPr lang="en-US" dirty="0"/>
              <a:t>Usually a 2D image (can be 1D or 3D also)</a:t>
            </a:r>
          </a:p>
          <a:p>
            <a:pPr lvl="2"/>
            <a:r>
              <a:rPr lang="en-US" dirty="0" err="1"/>
              <a:t>Texels</a:t>
            </a:r>
            <a:r>
              <a:rPr lang="en-US" dirty="0"/>
              <a:t> (texture elements) hold data</a:t>
            </a:r>
          </a:p>
          <a:p>
            <a:pPr lvl="1"/>
            <a:r>
              <a:rPr lang="en-US" dirty="0"/>
              <a:t>Can hold arbitrary information (e.g., color, depth, alpha, </a:t>
            </a:r>
            <a:r>
              <a:rPr lang="en-US" dirty="0" err="1"/>
              <a:t>normals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Meaning interpreted by shader</a:t>
            </a:r>
          </a:p>
          <a:p>
            <a:pPr lvl="2"/>
            <a:r>
              <a:rPr lang="en-US" dirty="0"/>
              <a:t>Basis for most advanced rendering effects</a:t>
            </a:r>
          </a:p>
          <a:p>
            <a:pPr lvl="1"/>
            <a:r>
              <a:rPr lang="en-US" dirty="0"/>
              <a:t>We a coordinate system on the surface to find the right part of the texture</a:t>
            </a:r>
          </a:p>
          <a:p>
            <a:pPr lvl="2"/>
            <a:r>
              <a:rPr lang="en-US" dirty="0"/>
              <a:t>(u, v) coordinate, where u and v ranging from 0.0 to 1.0</a:t>
            </a:r>
          </a:p>
          <a:p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8C46EC6-45D3-8C4B-B2B5-4D952AA4210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40</a:t>
            </a:fld>
            <a:endParaRPr spc="9" dirty="0"/>
          </a:p>
        </p:txBody>
      </p:sp>
    </p:spTree>
    <p:extLst>
      <p:ext uri="{BB962C8B-B14F-4D97-AF65-F5344CB8AC3E}">
        <p14:creationId xmlns:p14="http://schemas.microsoft.com/office/powerpoint/2010/main" val="1118713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EBCCE0-7406-B34C-A87A-401E1EBB7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/>
          <a:lstStyle/>
          <a:p>
            <a:r>
              <a:rPr lang="en-US" dirty="0"/>
              <a:t>TEXTURE MAPPING</a:t>
            </a:r>
          </a:p>
          <a:p>
            <a:pPr lvl="1" algn="ctr"/>
            <a:r>
              <a:rPr lang="en-US" dirty="0"/>
              <a:t>Process of finding </a:t>
            </a:r>
            <a:r>
              <a:rPr lang="en-US" dirty="0" err="1"/>
              <a:t>u,v</a:t>
            </a:r>
            <a:r>
              <a:rPr lang="en-US" dirty="0"/>
              <a:t> coordinates for each vertex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BDB473C-E283-3647-AA56-BCA19D5FFE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41</a:t>
            </a:fld>
            <a:endParaRPr spc="9" dirty="0"/>
          </a:p>
        </p:txBody>
      </p:sp>
      <p:sp>
        <p:nvSpPr>
          <p:cNvPr id="7" name="object 7"/>
          <p:cNvSpPr/>
          <p:nvPr/>
        </p:nvSpPr>
        <p:spPr>
          <a:xfrm>
            <a:off x="2419608" y="2647507"/>
            <a:ext cx="7314686" cy="3676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195151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8C7E44C-580E-6E4F-825A-87AAE6E56D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TEXTURE MAPPING</a:t>
            </a:r>
          </a:p>
          <a:p>
            <a:pPr lvl="1"/>
            <a:r>
              <a:rPr lang="en-US" dirty="0"/>
              <a:t>Often objects are not that simple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AA0CAD-F0E4-4040-867E-4F2950D3C11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42</a:t>
            </a:fld>
            <a:endParaRPr spc="9" dirty="0"/>
          </a:p>
        </p:txBody>
      </p:sp>
      <p:sp>
        <p:nvSpPr>
          <p:cNvPr id="7" name="object 7"/>
          <p:cNvSpPr/>
          <p:nvPr/>
        </p:nvSpPr>
        <p:spPr>
          <a:xfrm>
            <a:off x="2235471" y="2641415"/>
            <a:ext cx="7682961" cy="2533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5910512" y="3021036"/>
            <a:ext cx="241435" cy="49972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3184" spc="6" dirty="0">
                <a:latin typeface="Helvetica"/>
                <a:cs typeface="Helvetica"/>
              </a:rPr>
              <a:t>?</a:t>
            </a:r>
            <a:endParaRPr sz="3184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93584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402D62-E411-514E-B010-6DF0B28D43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64" dirty="0"/>
              <a:t>PARAMETERIZATION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5757C2F-486F-E841-A0F3-F2A97433877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43</a:t>
            </a:fld>
            <a:endParaRPr spc="9" dirty="0"/>
          </a:p>
        </p:txBody>
      </p:sp>
      <p:sp>
        <p:nvSpPr>
          <p:cNvPr id="6" name="object 6"/>
          <p:cNvSpPr/>
          <p:nvPr/>
        </p:nvSpPr>
        <p:spPr>
          <a:xfrm>
            <a:off x="8797517" y="2085715"/>
            <a:ext cx="2327683" cy="3042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663957" y="2190596"/>
            <a:ext cx="2819202" cy="28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7843732" y="2995638"/>
            <a:ext cx="434738" cy="77727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5003" spc="-3" dirty="0">
                <a:solidFill>
                  <a:srgbClr val="005493"/>
                </a:solidFill>
                <a:latin typeface="GillSans-Light"/>
                <a:cs typeface="GillSans-Light"/>
              </a:rPr>
              <a:t>=</a:t>
            </a:r>
            <a:endParaRPr sz="5003">
              <a:latin typeface="GillSans-Light"/>
              <a:cs typeface="GillSans-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2963" y="2089352"/>
            <a:ext cx="2341351" cy="3034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3684773" y="2995638"/>
            <a:ext cx="434738" cy="77727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5003" spc="-3" dirty="0">
                <a:solidFill>
                  <a:srgbClr val="005493"/>
                </a:solidFill>
                <a:latin typeface="GillSans-Light"/>
                <a:cs typeface="GillSans-Light"/>
              </a:rPr>
              <a:t>+</a:t>
            </a:r>
            <a:endParaRPr sz="5003">
              <a:latin typeface="GillSans-Light"/>
              <a:cs typeface="Gill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2348282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524321" y="2971591"/>
            <a:ext cx="4457387" cy="2965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6146796" y="2971591"/>
            <a:ext cx="4444688" cy="2965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378F65-9B43-4F42-8AFD-CF583B7765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PARAMETRIZATION—Planar mapping</a:t>
            </a:r>
          </a:p>
          <a:p>
            <a:pPr lvl="1"/>
            <a:r>
              <a:rPr lang="en-US" dirty="0"/>
              <a:t>Eliminates one axis (z) and use x and y directly: (</a:t>
            </a:r>
            <a:r>
              <a:rPr lang="en-US" dirty="0" err="1"/>
              <a:t>u,v</a:t>
            </a:r>
            <a:r>
              <a:rPr lang="en-US" dirty="0"/>
              <a:t>)=(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Looks only good from front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F45DF3-4A0B-5145-9A6D-5A153439ACA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Rosalee Wolfe: Teaching Texture Mapping Visually</a:t>
            </a:r>
          </a:p>
        </p:txBody>
      </p:sp>
    </p:spTree>
    <p:extLst>
      <p:ext uri="{BB962C8B-B14F-4D97-AF65-F5344CB8AC3E}">
        <p14:creationId xmlns:p14="http://schemas.microsoft.com/office/powerpoint/2010/main" val="1946245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8DCD2C6-1681-9546-84A7-335EEC9B5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10363200" cy="5725469"/>
          </a:xfrm>
        </p:spPr>
        <p:txBody>
          <a:bodyPr/>
          <a:lstStyle/>
          <a:p>
            <a:r>
              <a:rPr lang="en-US" dirty="0"/>
              <a:t>PARAMETRIZATION—Cylindrical mapping</a:t>
            </a:r>
          </a:p>
          <a:p>
            <a:pPr lvl="1"/>
            <a:r>
              <a:rPr lang="en-US" dirty="0"/>
              <a:t>Compute angles between vertex and object center</a:t>
            </a:r>
          </a:p>
          <a:p>
            <a:pPr lvl="1"/>
            <a:r>
              <a:rPr lang="en-US" dirty="0"/>
              <a:t>Converts point P(</a:t>
            </a:r>
            <a:r>
              <a:rPr lang="en-US" dirty="0" err="1"/>
              <a:t>x,y,z</a:t>
            </a:r>
            <a:r>
              <a:rPr lang="en-US" dirty="0"/>
              <a:t>) to cylindrical coordinates P(r, </a:t>
            </a:r>
            <a:r>
              <a:rPr lang="el-GR" dirty="0"/>
              <a:t>θ,</a:t>
            </a:r>
            <a:r>
              <a:rPr lang="en-US" dirty="0"/>
              <a:t>z)</a:t>
            </a:r>
          </a:p>
          <a:p>
            <a:pPr lvl="1"/>
            <a:r>
              <a:rPr lang="en-US" dirty="0"/>
              <a:t>Wraps texture around the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99EA3B3-40B9-6645-86FF-4419EE51F12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Rosalee Wolfe: Teaching Texture Mapping Visually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45</a:t>
            </a:fld>
            <a:endParaRPr spc="9" dirty="0"/>
          </a:p>
        </p:txBody>
      </p:sp>
      <p:sp>
        <p:nvSpPr>
          <p:cNvPr id="8" name="object 8"/>
          <p:cNvSpPr/>
          <p:nvPr/>
        </p:nvSpPr>
        <p:spPr>
          <a:xfrm>
            <a:off x="2445006" y="3549400"/>
            <a:ext cx="3593848" cy="2406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6153146" y="3549400"/>
            <a:ext cx="3593848" cy="2406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627448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406909" y="3549400"/>
            <a:ext cx="3600197" cy="2406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6115048" y="3549400"/>
            <a:ext cx="3593848" cy="2406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C17A7C-7DF8-6F4F-8B8F-084D39378D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PARAMETRIZATION—Spherical mapping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x,y,z</a:t>
            </a:r>
            <a:r>
              <a:rPr lang="en-US" dirty="0"/>
              <a:t>) value of a point is converted into spherical coordinates (theta, phi)</a:t>
            </a:r>
          </a:p>
          <a:p>
            <a:pPr lvl="1"/>
            <a:r>
              <a:rPr lang="en-US" dirty="0"/>
              <a:t>Wraps texture around the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AC6FB5F-024D-5245-B20F-DEF22A48249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Rosalee Wolfe: Teaching Texture Mapping Visually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46</a:t>
            </a:fld>
            <a:endParaRPr spc="9" dirty="0"/>
          </a:p>
        </p:txBody>
      </p:sp>
    </p:spTree>
    <p:extLst>
      <p:ext uri="{BB962C8B-B14F-4D97-AF65-F5344CB8AC3E}">
        <p14:creationId xmlns:p14="http://schemas.microsoft.com/office/powerpoint/2010/main" val="2014068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1BA8A0E-2768-6F43-BED8-4C5659913C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PARAMETRIZATION—Box mapping</a:t>
            </a:r>
          </a:p>
          <a:p>
            <a:pPr lvl="1"/>
            <a:r>
              <a:rPr lang="en-US" dirty="0"/>
              <a:t>Similar to planar mapping</a:t>
            </a:r>
          </a:p>
          <a:p>
            <a:pPr lvl="1"/>
            <a:r>
              <a:rPr lang="en-US" dirty="0"/>
              <a:t>But uses 6 textures instead of 1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object 7"/>
          <p:cNvSpPr/>
          <p:nvPr/>
        </p:nvSpPr>
        <p:spPr>
          <a:xfrm>
            <a:off x="635383" y="3625595"/>
            <a:ext cx="3593848" cy="2400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311776" y="3625595"/>
            <a:ext cx="3568449" cy="2400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7962769" y="3625595"/>
            <a:ext cx="3593848" cy="24001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EE3C480-93AE-AD48-99ED-0579DCE768B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1800" spc="6" dirty="0">
                <a:latin typeface="Gill Sans"/>
                <a:cs typeface="Gill Sans"/>
              </a:rPr>
              <a:t>Rosalee</a:t>
            </a:r>
            <a:r>
              <a:rPr lang="en-US" sz="1800" spc="-103" dirty="0">
                <a:latin typeface="Gill Sans"/>
                <a:cs typeface="Gill Sans"/>
              </a:rPr>
              <a:t> </a:t>
            </a:r>
            <a:r>
              <a:rPr lang="en-US" sz="1800" spc="-6" dirty="0">
                <a:latin typeface="Gill Sans"/>
                <a:cs typeface="Gill Sans"/>
              </a:rPr>
              <a:t>Wolfe: Teaching</a:t>
            </a:r>
            <a:r>
              <a:rPr lang="en-US" sz="1800" spc="-100" dirty="0">
                <a:latin typeface="Gill Sans"/>
                <a:cs typeface="Gill Sans"/>
              </a:rPr>
              <a:t> </a:t>
            </a:r>
            <a:r>
              <a:rPr lang="en-US" sz="1800" spc="-15" dirty="0">
                <a:latin typeface="Gill Sans"/>
                <a:cs typeface="Gill Sans"/>
              </a:rPr>
              <a:t>Texture</a:t>
            </a:r>
            <a:r>
              <a:rPr lang="en-US" sz="1800" spc="18" dirty="0">
                <a:latin typeface="Gill Sans"/>
                <a:cs typeface="Gill Sans"/>
              </a:rPr>
              <a:t> </a:t>
            </a:r>
            <a:r>
              <a:rPr lang="en-US" sz="1800" spc="6" dirty="0">
                <a:latin typeface="Gill Sans"/>
                <a:cs typeface="Gill Sans"/>
              </a:rPr>
              <a:t>Mapping</a:t>
            </a:r>
            <a:r>
              <a:rPr lang="en-US" sz="1800" spc="-124" dirty="0">
                <a:latin typeface="Gill Sans"/>
                <a:cs typeface="Gill Sans"/>
              </a:rPr>
              <a:t> </a:t>
            </a:r>
            <a:r>
              <a:rPr lang="en-US" sz="1800" spc="3" dirty="0">
                <a:latin typeface="Gill Sans"/>
                <a:cs typeface="Gill Sans"/>
              </a:rPr>
              <a:t>Visually</a:t>
            </a:r>
            <a:endParaRPr lang="en-US" sz="1800" dirty="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47</a:t>
            </a:fld>
            <a:endParaRPr spc="9" dirty="0"/>
          </a:p>
        </p:txBody>
      </p:sp>
    </p:spTree>
    <p:extLst>
      <p:ext uri="{BB962C8B-B14F-4D97-AF65-F5344CB8AC3E}">
        <p14:creationId xmlns:p14="http://schemas.microsoft.com/office/powerpoint/2010/main" val="788278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369030" y="2438229"/>
            <a:ext cx="3847830" cy="3822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1873546" y="2527123"/>
            <a:ext cx="3822431" cy="3695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0F9913D-B274-6949-B10F-D871CEB7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PARAMETRISATION—Manual mapping</a:t>
            </a:r>
          </a:p>
          <a:p>
            <a:pPr lvl="1" algn="ctr"/>
            <a:r>
              <a:rPr lang="en-US" dirty="0"/>
              <a:t>Unwrap object (e.g. in Blender)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AC3DABF-3AF0-9E4A-8313-9ACB3D2865D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48</a:t>
            </a:fld>
            <a:endParaRPr spc="9" dirty="0"/>
          </a:p>
        </p:txBody>
      </p:sp>
    </p:spTree>
    <p:extLst>
      <p:ext uri="{BB962C8B-B14F-4D97-AF65-F5344CB8AC3E}">
        <p14:creationId xmlns:p14="http://schemas.microsoft.com/office/powerpoint/2010/main" val="1872440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9CF77E0-D7F7-3C4A-B13A-39A3A717D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9833" y="827733"/>
            <a:ext cx="5100415" cy="5202536"/>
          </a:xfrm>
        </p:spPr>
        <p:txBody>
          <a:bodyPr>
            <a:normAutofit/>
          </a:bodyPr>
          <a:lstStyle/>
          <a:p>
            <a:r>
              <a:rPr lang="en-US" dirty="0"/>
              <a:t>PROJECTIVE TEXTURE MAPPING</a:t>
            </a:r>
          </a:p>
          <a:p>
            <a:pPr lvl="1"/>
            <a:r>
              <a:rPr lang="en-US" dirty="0"/>
              <a:t>Texture is used as light source</a:t>
            </a:r>
          </a:p>
          <a:p>
            <a:pPr lvl="1"/>
            <a:r>
              <a:rPr lang="en-US" dirty="0"/>
              <a:t>Like a slide projector</a:t>
            </a:r>
          </a:p>
          <a:p>
            <a:pPr lvl="1"/>
            <a:r>
              <a:rPr lang="en-US" dirty="0"/>
              <a:t>Uses input photos as textures with projective texture mapping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E1E2EA-337E-394E-9DC4-0A1A4A1561C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Everitt</a:t>
            </a:r>
            <a:r>
              <a:rPr lang="en-US" dirty="0"/>
              <a:t>: Projective Texture Mapping</a:t>
            </a:r>
          </a:p>
          <a:p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5437370" y="192215"/>
            <a:ext cx="6444797" cy="2806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362791CF-9E2C-6941-BA6F-F324F00D12E6}"/>
              </a:ext>
            </a:extLst>
          </p:cNvPr>
          <p:cNvSpPr>
            <a:spLocks noChangeAspect="1"/>
          </p:cNvSpPr>
          <p:nvPr/>
        </p:nvSpPr>
        <p:spPr>
          <a:xfrm>
            <a:off x="6488603" y="3103060"/>
            <a:ext cx="4788997" cy="2958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7733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DF6B6F-8A79-2C44-B755-E091766F21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6D257C-583B-7A45-95C5-31E2A559BB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92507" y="1415950"/>
            <a:ext cx="5752696" cy="433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6108700" y="1415950"/>
            <a:ext cx="5790793" cy="4330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708698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AC0DC28-7695-4541-ACA3-EB9CA64E5D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TEXTURE ADDRESSING</a:t>
            </a:r>
          </a:p>
          <a:p>
            <a:pPr lvl="1"/>
            <a:r>
              <a:rPr lang="en-US" dirty="0"/>
              <a:t>Texture coordinates have to be mapped to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/>
              <a:t>What happens if coordinates are outside of [0,1)?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273E6F-2B22-1848-AE86-0D2C2422551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841163" y="10791825"/>
            <a:ext cx="35083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1" i="0" kern="1200">
                <a:solidFill>
                  <a:srgbClr val="005493"/>
                </a:solidFill>
                <a:latin typeface="Gill Sans"/>
                <a:ea typeface="+mn-ea"/>
                <a:cs typeface="Gill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2315"/>
              </a:lnSpc>
            </a:pPr>
            <a:fld id="{81D60167-4931-47E6-BA6A-407CBD079E47}" type="slidenum">
              <a:rPr lang="en-US" spc="15" smtClean="0"/>
              <a:pPr marL="25400">
                <a:lnSpc>
                  <a:spcPts val="2315"/>
                </a:lnSpc>
              </a:pPr>
              <a:t>50</a:t>
            </a:fld>
            <a:endParaRPr spc="9" dirty="0"/>
          </a:p>
        </p:txBody>
      </p:sp>
      <p:sp>
        <p:nvSpPr>
          <p:cNvPr id="7" name="object 7"/>
          <p:cNvSpPr/>
          <p:nvPr/>
        </p:nvSpPr>
        <p:spPr>
          <a:xfrm>
            <a:off x="2705338" y="3663693"/>
            <a:ext cx="1854070" cy="1860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3253968" y="5624353"/>
            <a:ext cx="756809" cy="25516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algn="ctr">
              <a:spcBef>
                <a:spcPts val="69"/>
              </a:spcBef>
            </a:pPr>
            <a:r>
              <a:rPr sz="1600" spc="3" dirty="0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spc="3" dirty="0"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64295" y="3650994"/>
            <a:ext cx="1044766" cy="1041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5994407" y="3650994"/>
            <a:ext cx="1041327" cy="1041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5168965" y="4495485"/>
            <a:ext cx="1041327" cy="1041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5995731" y="4495485"/>
            <a:ext cx="1044766" cy="1041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 txBox="1"/>
          <p:nvPr/>
        </p:nvSpPr>
        <p:spPr>
          <a:xfrm>
            <a:off x="5577510" y="5624353"/>
            <a:ext cx="1036979" cy="25516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algn="ctr">
              <a:spcBef>
                <a:spcPts val="69"/>
              </a:spcBef>
            </a:pPr>
            <a:r>
              <a:rPr sz="1600" spc="3" dirty="0">
                <a:latin typeface="Arial" panose="020B0604020202020204" pitchFamily="34" charset="0"/>
                <a:cs typeface="Arial" panose="020B0604020202020204" pitchFamily="34" charset="0"/>
              </a:rPr>
              <a:t>GL_WRAP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8619" y="5624353"/>
            <a:ext cx="1110911" cy="25516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algn="ctr">
              <a:spcBef>
                <a:spcPts val="69"/>
              </a:spcBef>
            </a:pPr>
            <a:r>
              <a:rPr sz="1600" spc="3" dirty="0">
                <a:latin typeface="Arial" panose="020B0604020202020204" pitchFamily="34" charset="0"/>
                <a:cs typeface="Arial" panose="020B0604020202020204" pitchFamily="34" charset="0"/>
              </a:rPr>
              <a:t>GL_CLAMP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21486" y="3663692"/>
            <a:ext cx="1765176" cy="189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231737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D2F91DB1-D09D-484C-9A38-0E5888A91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TEXTURE FILTERING</a:t>
            </a:r>
          </a:p>
          <a:p>
            <a:pPr lvl="1"/>
            <a:r>
              <a:rPr lang="en-US" dirty="0"/>
              <a:t>Interpolate </a:t>
            </a:r>
            <a:r>
              <a:rPr lang="en-US" dirty="0" err="1"/>
              <a:t>texel</a:t>
            </a:r>
            <a:r>
              <a:rPr lang="en-US" dirty="0"/>
              <a:t> value from neighbors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56738BBB-F950-B94E-93D1-77506952E1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1087086" y="2343138"/>
            <a:ext cx="2534712" cy="759720"/>
          </a:xfrm>
          <a:prstGeom prst="rect">
            <a:avLst/>
          </a:prstGeom>
        </p:spPr>
        <p:txBody>
          <a:bodyPr vert="horz" wrap="square" lIns="0" tIns="38506" rIns="0" bIns="0" rtlCol="0">
            <a:spAutoFit/>
          </a:bodyPr>
          <a:lstStyle/>
          <a:p>
            <a:pPr marL="7701" marR="3081" algn="r">
              <a:lnSpc>
                <a:spcPts val="2947"/>
              </a:lnSpc>
              <a:spcBef>
                <a:spcPts val="303"/>
              </a:spcBef>
            </a:pPr>
            <a:r>
              <a:rPr sz="2000" spc="9" dirty="0">
                <a:latin typeface="Arial" panose="020B0604020202020204" pitchFamily="34" charset="0"/>
                <a:cs typeface="Arial" panose="020B0604020202020204" pitchFamily="34" charset="0"/>
              </a:rPr>
              <a:t>Nearest</a:t>
            </a:r>
            <a:r>
              <a:rPr sz="20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" dirty="0"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r>
              <a:rPr lang="en-US" sz="2000" spc="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(lower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" dirty="0">
                <a:latin typeface="Arial" panose="020B0604020202020204" pitchFamily="34" charset="0"/>
                <a:cs typeface="Arial" panose="020B0604020202020204" pitchFamily="34" charset="0"/>
              </a:rPr>
              <a:t>quality)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-14522" y="4685747"/>
            <a:ext cx="3636320" cy="1119947"/>
          </a:xfrm>
          <a:prstGeom prst="rect">
            <a:avLst/>
          </a:prstGeom>
        </p:spPr>
        <p:txBody>
          <a:bodyPr vert="horz" wrap="square" lIns="0" tIns="38506" rIns="0" bIns="0" rtlCol="0">
            <a:spAutoFit/>
          </a:bodyPr>
          <a:lstStyle/>
          <a:p>
            <a:pPr marL="7701" marR="3081" algn="r">
              <a:lnSpc>
                <a:spcPts val="2947"/>
              </a:lnSpc>
              <a:spcBef>
                <a:spcPts val="303"/>
              </a:spcBef>
            </a:pPr>
            <a:r>
              <a:rPr sz="2000" spc="6" dirty="0"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  <a:r>
              <a:rPr sz="2000" spc="12" dirty="0">
                <a:latin typeface="Arial" panose="020B0604020202020204" pitchFamily="34" charset="0"/>
                <a:cs typeface="Arial" panose="020B0604020202020204" pitchFamily="34" charset="0"/>
              </a:rPr>
              <a:t>interpolate</a:t>
            </a:r>
            <a:r>
              <a:rPr lang="en-US" sz="20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8" dirty="0">
                <a:latin typeface="Arial" panose="020B0604020202020204" pitchFamily="34" charset="0"/>
                <a:cs typeface="Arial" panose="020B0604020202020204" pitchFamily="34" charset="0"/>
              </a:rPr>
              <a:t>neighbors</a:t>
            </a:r>
            <a:br>
              <a:rPr lang="en-US" sz="2000" spc="1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spc="18" dirty="0">
                <a:latin typeface="Arial" panose="020B0604020202020204" pitchFamily="34" charset="0"/>
                <a:cs typeface="Arial" panose="020B0604020202020204" pitchFamily="34" charset="0"/>
              </a:rPr>
              <a:t>aka Bilinear Interpolation</a:t>
            </a:r>
            <a:br>
              <a:rPr lang="en-US" sz="2000" spc="18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spc="6" dirty="0">
                <a:latin typeface="Arial" panose="020B0604020202020204" pitchFamily="34" charset="0"/>
                <a:cs typeface="Arial" panose="020B0604020202020204" pitchFamily="34" charset="0"/>
              </a:rPr>
              <a:t>(better </a:t>
            </a:r>
            <a:r>
              <a:rPr sz="2000" spc="-24" dirty="0">
                <a:latin typeface="Arial" panose="020B0604020202020204" pitchFamily="34" charset="0"/>
                <a:cs typeface="Arial" panose="020B0604020202020204" pitchFamily="34" charset="0"/>
              </a:rPr>
              <a:t>quality,</a:t>
            </a:r>
            <a:r>
              <a:rPr sz="2000" spc="-20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3" dirty="0">
                <a:latin typeface="Arial" panose="020B0604020202020204" pitchFamily="34" charset="0"/>
                <a:cs typeface="Arial" panose="020B0604020202020204" pitchFamily="34" charset="0"/>
              </a:rPr>
              <a:t>slower)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77C852-950A-8B43-B9DE-AA34A38616A9}"/>
              </a:ext>
            </a:extLst>
          </p:cNvPr>
          <p:cNvGrpSpPr/>
          <p:nvPr/>
        </p:nvGrpSpPr>
        <p:grpSpPr>
          <a:xfrm>
            <a:off x="3782362" y="2017943"/>
            <a:ext cx="1475438" cy="1399598"/>
            <a:chOff x="2438657" y="2017943"/>
            <a:chExt cx="1475438" cy="1399598"/>
          </a:xfrm>
        </p:grpSpPr>
        <p:sp>
          <p:nvSpPr>
            <p:cNvPr id="6" name="object 6"/>
            <p:cNvSpPr/>
            <p:nvPr/>
          </p:nvSpPr>
          <p:spPr>
            <a:xfrm>
              <a:off x="3647413" y="2381150"/>
              <a:ext cx="63495" cy="657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3679161" y="2426943"/>
              <a:ext cx="0" cy="569125"/>
            </a:xfrm>
            <a:custGeom>
              <a:avLst/>
              <a:gdLst/>
              <a:ahLst/>
              <a:cxnLst/>
              <a:rect l="l" t="t" r="r" b="b"/>
              <a:pathLst>
                <a:path h="938529">
                  <a:moveTo>
                    <a:pt x="0" y="0"/>
                  </a:moveTo>
                  <a:lnTo>
                    <a:pt x="0" y="938155"/>
                  </a:lnTo>
                </a:path>
              </a:pathLst>
            </a:custGeom>
            <a:ln w="20941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2635493" y="2384787"/>
              <a:ext cx="63495" cy="657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2667240" y="2426943"/>
              <a:ext cx="0" cy="569125"/>
            </a:xfrm>
            <a:custGeom>
              <a:avLst/>
              <a:gdLst/>
              <a:ahLst/>
              <a:cxnLst/>
              <a:rect l="l" t="t" r="r" b="b"/>
              <a:pathLst>
                <a:path h="938529">
                  <a:moveTo>
                    <a:pt x="0" y="0"/>
                  </a:moveTo>
                  <a:lnTo>
                    <a:pt x="0" y="938155"/>
                  </a:lnTo>
                </a:path>
              </a:pathLst>
            </a:custGeom>
            <a:ln w="20941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6419" y="3171769"/>
              <a:ext cx="685751" cy="634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2891817" y="3197167"/>
              <a:ext cx="577982" cy="0"/>
            </a:xfrm>
            <a:custGeom>
              <a:avLst/>
              <a:gdLst/>
              <a:ahLst/>
              <a:cxnLst/>
              <a:rect l="l" t="t" r="r" b="b"/>
              <a:pathLst>
                <a:path w="953135">
                  <a:moveTo>
                    <a:pt x="0" y="0"/>
                  </a:moveTo>
                  <a:lnTo>
                    <a:pt x="952850" y="0"/>
                  </a:lnTo>
                </a:path>
              </a:pathLst>
            </a:custGeom>
            <a:ln w="20941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66419" y="2206569"/>
              <a:ext cx="685751" cy="634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1817" y="2231968"/>
              <a:ext cx="577982" cy="0"/>
            </a:xfrm>
            <a:custGeom>
              <a:avLst/>
              <a:gdLst/>
              <a:ahLst/>
              <a:cxnLst/>
              <a:rect l="l" t="t" r="r" b="b"/>
              <a:pathLst>
                <a:path w="953135">
                  <a:moveTo>
                    <a:pt x="0" y="0"/>
                  </a:moveTo>
                  <a:lnTo>
                    <a:pt x="952850" y="0"/>
                  </a:lnTo>
                </a:path>
              </a:pathLst>
            </a:custGeom>
            <a:ln w="20941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2438657" y="2017943"/>
              <a:ext cx="469867" cy="440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64055" y="2036992"/>
              <a:ext cx="419335" cy="390070"/>
            </a:xfrm>
            <a:custGeom>
              <a:avLst/>
              <a:gdLst/>
              <a:ahLst/>
              <a:cxnLst/>
              <a:rect l="l" t="t" r="r" b="b"/>
              <a:pathLst>
                <a:path w="691514" h="643254">
                  <a:moveTo>
                    <a:pt x="0" y="0"/>
                  </a:moveTo>
                  <a:lnTo>
                    <a:pt x="691078" y="0"/>
                  </a:lnTo>
                  <a:lnTo>
                    <a:pt x="691078" y="643060"/>
                  </a:lnTo>
                  <a:lnTo>
                    <a:pt x="0" y="643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3444228" y="2017943"/>
              <a:ext cx="469867" cy="440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69627" y="2036992"/>
              <a:ext cx="419335" cy="390070"/>
            </a:xfrm>
            <a:custGeom>
              <a:avLst/>
              <a:gdLst/>
              <a:ahLst/>
              <a:cxnLst/>
              <a:rect l="l" t="t" r="r" b="b"/>
              <a:pathLst>
                <a:path w="691514" h="643254">
                  <a:moveTo>
                    <a:pt x="0" y="0"/>
                  </a:moveTo>
                  <a:lnTo>
                    <a:pt x="691078" y="0"/>
                  </a:lnTo>
                  <a:lnTo>
                    <a:pt x="691078" y="643060"/>
                  </a:lnTo>
                  <a:lnTo>
                    <a:pt x="0" y="643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8657" y="2976793"/>
              <a:ext cx="469867" cy="440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64055" y="2995842"/>
              <a:ext cx="419335" cy="390070"/>
            </a:xfrm>
            <a:custGeom>
              <a:avLst/>
              <a:gdLst/>
              <a:ahLst/>
              <a:cxnLst/>
              <a:rect l="l" t="t" r="r" b="b"/>
              <a:pathLst>
                <a:path w="691514" h="643254">
                  <a:moveTo>
                    <a:pt x="0" y="0"/>
                  </a:moveTo>
                  <a:lnTo>
                    <a:pt x="691078" y="0"/>
                  </a:lnTo>
                  <a:lnTo>
                    <a:pt x="691078" y="643060"/>
                  </a:lnTo>
                  <a:lnTo>
                    <a:pt x="0" y="643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3444228" y="2976793"/>
              <a:ext cx="469867" cy="440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3469627" y="2995842"/>
              <a:ext cx="419335" cy="390070"/>
            </a:xfrm>
            <a:custGeom>
              <a:avLst/>
              <a:gdLst/>
              <a:ahLst/>
              <a:cxnLst/>
              <a:rect l="l" t="t" r="r" b="b"/>
              <a:pathLst>
                <a:path w="691514" h="643254">
                  <a:moveTo>
                    <a:pt x="0" y="0"/>
                  </a:moveTo>
                  <a:lnTo>
                    <a:pt x="691078" y="0"/>
                  </a:lnTo>
                  <a:lnTo>
                    <a:pt x="691078" y="643060"/>
                  </a:lnTo>
                  <a:lnTo>
                    <a:pt x="0" y="643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2870427" y="2467968"/>
              <a:ext cx="296990" cy="2873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96560" y="2487724"/>
              <a:ext cx="244901" cy="235274"/>
            </a:xfrm>
            <a:custGeom>
              <a:avLst/>
              <a:gdLst/>
              <a:ahLst/>
              <a:cxnLst/>
              <a:rect l="l" t="t" r="r" b="b"/>
              <a:pathLst>
                <a:path w="403860" h="387985">
                  <a:moveTo>
                    <a:pt x="224011" y="0"/>
                  </a:moveTo>
                  <a:lnTo>
                    <a:pt x="179553" y="0"/>
                  </a:lnTo>
                  <a:lnTo>
                    <a:pt x="135957" y="9325"/>
                  </a:lnTo>
                  <a:lnTo>
                    <a:pt x="94945" y="27977"/>
                  </a:lnTo>
                  <a:lnTo>
                    <a:pt x="58242" y="55954"/>
                  </a:lnTo>
                  <a:lnTo>
                    <a:pt x="29121" y="91215"/>
                  </a:lnTo>
                  <a:lnTo>
                    <a:pt x="9707" y="130615"/>
                  </a:lnTo>
                  <a:lnTo>
                    <a:pt x="0" y="172498"/>
                  </a:lnTo>
                  <a:lnTo>
                    <a:pt x="0" y="215209"/>
                  </a:lnTo>
                  <a:lnTo>
                    <a:pt x="9707" y="257093"/>
                  </a:lnTo>
                  <a:lnTo>
                    <a:pt x="29121" y="296493"/>
                  </a:lnTo>
                  <a:lnTo>
                    <a:pt x="58242" y="331754"/>
                  </a:lnTo>
                  <a:lnTo>
                    <a:pt x="94945" y="359731"/>
                  </a:lnTo>
                  <a:lnTo>
                    <a:pt x="135957" y="378382"/>
                  </a:lnTo>
                  <a:lnTo>
                    <a:pt x="179553" y="387708"/>
                  </a:lnTo>
                  <a:lnTo>
                    <a:pt x="224011" y="387708"/>
                  </a:lnTo>
                  <a:lnTo>
                    <a:pt x="267607" y="378382"/>
                  </a:lnTo>
                  <a:lnTo>
                    <a:pt x="308618" y="359731"/>
                  </a:lnTo>
                  <a:lnTo>
                    <a:pt x="345322" y="331754"/>
                  </a:lnTo>
                  <a:lnTo>
                    <a:pt x="374443" y="296493"/>
                  </a:lnTo>
                  <a:lnTo>
                    <a:pt x="393858" y="257093"/>
                  </a:lnTo>
                  <a:lnTo>
                    <a:pt x="403565" y="215209"/>
                  </a:lnTo>
                  <a:lnTo>
                    <a:pt x="403565" y="172498"/>
                  </a:lnTo>
                  <a:lnTo>
                    <a:pt x="393858" y="130615"/>
                  </a:lnTo>
                  <a:lnTo>
                    <a:pt x="374443" y="91215"/>
                  </a:lnTo>
                  <a:lnTo>
                    <a:pt x="345322" y="55954"/>
                  </a:lnTo>
                  <a:lnTo>
                    <a:pt x="308618" y="27977"/>
                  </a:lnTo>
                  <a:lnTo>
                    <a:pt x="267607" y="9325"/>
                  </a:lnTo>
                  <a:lnTo>
                    <a:pt x="224011" y="0"/>
                  </a:lnTo>
                  <a:close/>
                </a:path>
              </a:pathLst>
            </a:custGeom>
            <a:solidFill>
              <a:srgbClr val="9A403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75373C-640F-1D4D-B2BC-B5C05A3E62DA}"/>
              </a:ext>
            </a:extLst>
          </p:cNvPr>
          <p:cNvGrpSpPr/>
          <p:nvPr/>
        </p:nvGrpSpPr>
        <p:grpSpPr>
          <a:xfrm>
            <a:off x="3782361" y="4540666"/>
            <a:ext cx="1475439" cy="1399598"/>
            <a:chOff x="2398199" y="4540666"/>
            <a:chExt cx="1475439" cy="1399598"/>
          </a:xfrm>
        </p:grpSpPr>
        <p:sp>
          <p:nvSpPr>
            <p:cNvPr id="31" name="object 31"/>
            <p:cNvSpPr/>
            <p:nvPr/>
          </p:nvSpPr>
          <p:spPr>
            <a:xfrm>
              <a:off x="3606957" y="4903873"/>
              <a:ext cx="63495" cy="657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38705" y="4949667"/>
              <a:ext cx="0" cy="569125"/>
            </a:xfrm>
            <a:custGeom>
              <a:avLst/>
              <a:gdLst/>
              <a:ahLst/>
              <a:cxnLst/>
              <a:rect l="l" t="t" r="r" b="b"/>
              <a:pathLst>
                <a:path h="938529">
                  <a:moveTo>
                    <a:pt x="0" y="0"/>
                  </a:moveTo>
                  <a:lnTo>
                    <a:pt x="0" y="938155"/>
                  </a:lnTo>
                </a:path>
              </a:pathLst>
            </a:custGeom>
            <a:ln w="20941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5035" y="4907510"/>
              <a:ext cx="63495" cy="657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2626782" y="4949667"/>
              <a:ext cx="0" cy="569125"/>
            </a:xfrm>
            <a:custGeom>
              <a:avLst/>
              <a:gdLst/>
              <a:ahLst/>
              <a:cxnLst/>
              <a:rect l="l" t="t" r="r" b="b"/>
              <a:pathLst>
                <a:path h="938529">
                  <a:moveTo>
                    <a:pt x="0" y="0"/>
                  </a:moveTo>
                  <a:lnTo>
                    <a:pt x="0" y="938155"/>
                  </a:lnTo>
                </a:path>
              </a:pathLst>
            </a:custGeom>
            <a:ln w="20941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2825963" y="5694492"/>
              <a:ext cx="685751" cy="634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2851360" y="5719890"/>
              <a:ext cx="577982" cy="0"/>
            </a:xfrm>
            <a:custGeom>
              <a:avLst/>
              <a:gdLst/>
              <a:ahLst/>
              <a:cxnLst/>
              <a:rect l="l" t="t" r="r" b="b"/>
              <a:pathLst>
                <a:path w="953134">
                  <a:moveTo>
                    <a:pt x="0" y="0"/>
                  </a:moveTo>
                  <a:lnTo>
                    <a:pt x="952850" y="0"/>
                  </a:lnTo>
                </a:path>
              </a:pathLst>
            </a:custGeom>
            <a:ln w="20941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2825963" y="4729292"/>
              <a:ext cx="685751" cy="634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2851360" y="4754690"/>
              <a:ext cx="577982" cy="0"/>
            </a:xfrm>
            <a:custGeom>
              <a:avLst/>
              <a:gdLst/>
              <a:ahLst/>
              <a:cxnLst/>
              <a:rect l="l" t="t" r="r" b="b"/>
              <a:pathLst>
                <a:path w="953134">
                  <a:moveTo>
                    <a:pt x="0" y="0"/>
                  </a:moveTo>
                  <a:lnTo>
                    <a:pt x="952850" y="0"/>
                  </a:lnTo>
                </a:path>
              </a:pathLst>
            </a:custGeom>
            <a:ln w="20941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2398199" y="4540666"/>
              <a:ext cx="469867" cy="440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2423597" y="4559715"/>
              <a:ext cx="419335" cy="390070"/>
            </a:xfrm>
            <a:custGeom>
              <a:avLst/>
              <a:gdLst/>
              <a:ahLst/>
              <a:cxnLst/>
              <a:rect l="l" t="t" r="r" b="b"/>
              <a:pathLst>
                <a:path w="691515" h="643254">
                  <a:moveTo>
                    <a:pt x="0" y="0"/>
                  </a:moveTo>
                  <a:lnTo>
                    <a:pt x="691078" y="0"/>
                  </a:lnTo>
                  <a:lnTo>
                    <a:pt x="691078" y="643060"/>
                  </a:lnTo>
                  <a:lnTo>
                    <a:pt x="0" y="643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3403771" y="4540666"/>
              <a:ext cx="469867" cy="440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3429170" y="4559715"/>
              <a:ext cx="419335" cy="390070"/>
            </a:xfrm>
            <a:custGeom>
              <a:avLst/>
              <a:gdLst/>
              <a:ahLst/>
              <a:cxnLst/>
              <a:rect l="l" t="t" r="r" b="b"/>
              <a:pathLst>
                <a:path w="691515" h="643254">
                  <a:moveTo>
                    <a:pt x="0" y="0"/>
                  </a:moveTo>
                  <a:lnTo>
                    <a:pt x="691078" y="0"/>
                  </a:lnTo>
                  <a:lnTo>
                    <a:pt x="691078" y="643060"/>
                  </a:lnTo>
                  <a:lnTo>
                    <a:pt x="0" y="643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2398199" y="5499516"/>
              <a:ext cx="469867" cy="440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2423597" y="5518566"/>
              <a:ext cx="419335" cy="390070"/>
            </a:xfrm>
            <a:custGeom>
              <a:avLst/>
              <a:gdLst/>
              <a:ahLst/>
              <a:cxnLst/>
              <a:rect l="l" t="t" r="r" b="b"/>
              <a:pathLst>
                <a:path w="691515" h="643254">
                  <a:moveTo>
                    <a:pt x="0" y="0"/>
                  </a:moveTo>
                  <a:lnTo>
                    <a:pt x="691078" y="0"/>
                  </a:lnTo>
                  <a:lnTo>
                    <a:pt x="691078" y="643058"/>
                  </a:lnTo>
                  <a:lnTo>
                    <a:pt x="0" y="643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3403771" y="5499516"/>
              <a:ext cx="469867" cy="440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3429170" y="5518566"/>
              <a:ext cx="419335" cy="390070"/>
            </a:xfrm>
            <a:custGeom>
              <a:avLst/>
              <a:gdLst/>
              <a:ahLst/>
              <a:cxnLst/>
              <a:rect l="l" t="t" r="r" b="b"/>
              <a:pathLst>
                <a:path w="691515" h="643254">
                  <a:moveTo>
                    <a:pt x="0" y="0"/>
                  </a:moveTo>
                  <a:lnTo>
                    <a:pt x="691078" y="0"/>
                  </a:lnTo>
                  <a:lnTo>
                    <a:pt x="691078" y="643058"/>
                  </a:lnTo>
                  <a:lnTo>
                    <a:pt x="0" y="643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81B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2829969" y="4990691"/>
              <a:ext cx="296990" cy="2873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2856100" y="5010447"/>
              <a:ext cx="244901" cy="235274"/>
            </a:xfrm>
            <a:custGeom>
              <a:avLst/>
              <a:gdLst/>
              <a:ahLst/>
              <a:cxnLst/>
              <a:rect l="l" t="t" r="r" b="b"/>
              <a:pathLst>
                <a:path w="403859" h="387985">
                  <a:moveTo>
                    <a:pt x="224011" y="0"/>
                  </a:moveTo>
                  <a:lnTo>
                    <a:pt x="179554" y="0"/>
                  </a:lnTo>
                  <a:lnTo>
                    <a:pt x="135957" y="9325"/>
                  </a:lnTo>
                  <a:lnTo>
                    <a:pt x="94946" y="27977"/>
                  </a:lnTo>
                  <a:lnTo>
                    <a:pt x="58242" y="55954"/>
                  </a:lnTo>
                  <a:lnTo>
                    <a:pt x="29121" y="91215"/>
                  </a:lnTo>
                  <a:lnTo>
                    <a:pt x="9707" y="130616"/>
                  </a:lnTo>
                  <a:lnTo>
                    <a:pt x="0" y="172499"/>
                  </a:lnTo>
                  <a:lnTo>
                    <a:pt x="0" y="215210"/>
                  </a:lnTo>
                  <a:lnTo>
                    <a:pt x="9707" y="257094"/>
                  </a:lnTo>
                  <a:lnTo>
                    <a:pt x="29121" y="296494"/>
                  </a:lnTo>
                  <a:lnTo>
                    <a:pt x="58242" y="331755"/>
                  </a:lnTo>
                  <a:lnTo>
                    <a:pt x="94946" y="359732"/>
                  </a:lnTo>
                  <a:lnTo>
                    <a:pt x="135957" y="378383"/>
                  </a:lnTo>
                  <a:lnTo>
                    <a:pt x="179554" y="387709"/>
                  </a:lnTo>
                  <a:lnTo>
                    <a:pt x="224011" y="387709"/>
                  </a:lnTo>
                  <a:lnTo>
                    <a:pt x="267608" y="378383"/>
                  </a:lnTo>
                  <a:lnTo>
                    <a:pt x="308619" y="359732"/>
                  </a:lnTo>
                  <a:lnTo>
                    <a:pt x="345323" y="331755"/>
                  </a:lnTo>
                  <a:lnTo>
                    <a:pt x="374444" y="296494"/>
                  </a:lnTo>
                  <a:lnTo>
                    <a:pt x="393858" y="257094"/>
                  </a:lnTo>
                  <a:lnTo>
                    <a:pt x="403566" y="215210"/>
                  </a:lnTo>
                  <a:lnTo>
                    <a:pt x="403566" y="172499"/>
                  </a:lnTo>
                  <a:lnTo>
                    <a:pt x="393858" y="130616"/>
                  </a:lnTo>
                  <a:lnTo>
                    <a:pt x="374444" y="91215"/>
                  </a:lnTo>
                  <a:lnTo>
                    <a:pt x="345323" y="55954"/>
                  </a:lnTo>
                  <a:lnTo>
                    <a:pt x="308619" y="27977"/>
                  </a:lnTo>
                  <a:lnTo>
                    <a:pt x="267608" y="9325"/>
                  </a:lnTo>
                  <a:lnTo>
                    <a:pt x="224011" y="0"/>
                  </a:lnTo>
                  <a:close/>
                </a:path>
              </a:pathLst>
            </a:custGeom>
            <a:solidFill>
              <a:srgbClr val="65689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6" name="object 3">
            <a:extLst>
              <a:ext uri="{FF2B5EF4-FFF2-40B4-BE49-F238E27FC236}">
                <a16:creationId xmlns:a16="http://schemas.microsoft.com/office/drawing/2014/main" id="{A12DB077-E78E-274D-A1B3-EC90211238E1}"/>
              </a:ext>
            </a:extLst>
          </p:cNvPr>
          <p:cNvSpPr>
            <a:spLocks noChangeAspect="1"/>
          </p:cNvSpPr>
          <p:nvPr/>
        </p:nvSpPr>
        <p:spPr>
          <a:xfrm>
            <a:off x="6345964" y="2372933"/>
            <a:ext cx="5657213" cy="378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146909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AC9BA3-017F-2541-BF9C-A9466BFDA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4493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 err="1"/>
              <a:t>Undersampling</a:t>
            </a:r>
            <a:r>
              <a:rPr lang="en-US" dirty="0"/>
              <a:t>: one pixel maps to an area covering many </a:t>
            </a:r>
            <a:r>
              <a:rPr lang="en-US" dirty="0" err="1"/>
              <a:t>texel</a:t>
            </a:r>
            <a:r>
              <a:rPr lang="en-US" dirty="0"/>
              <a:t> (Minification)</a:t>
            </a:r>
          </a:p>
          <a:p>
            <a:pPr lvl="1"/>
            <a:endParaRPr lang="en-US" dirty="0"/>
          </a:p>
          <a:p>
            <a:br>
              <a:rPr lang="en-US" dirty="0"/>
            </a:br>
            <a:endParaRPr lang="en-US" dirty="0"/>
          </a:p>
          <a:p>
            <a:pPr lvl="1">
              <a:buNone/>
            </a:pPr>
            <a:r>
              <a:rPr lang="en-US" dirty="0"/>
              <a:t>Oversampling: many pixels map to an area contained by only one </a:t>
            </a:r>
            <a:r>
              <a:rPr lang="en-US" dirty="0" err="1"/>
              <a:t>texel</a:t>
            </a:r>
            <a:r>
              <a:rPr lang="en-US" dirty="0"/>
              <a:t> (Magnification)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0C8E-1FD7-B942-BF14-CA35777A7A3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/>
          <p:nvPr/>
        </p:nvSpPr>
        <p:spPr>
          <a:xfrm>
            <a:off x="3753014" y="2413130"/>
            <a:ext cx="4781214" cy="1854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3822859" y="5321403"/>
            <a:ext cx="4482785" cy="1460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543235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0A6AB7-2C91-3949-A9E8-DD1D1ADE1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6" dirty="0"/>
              <a:t>MIPMAPS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AC85730-595A-D14E-803D-3C9DCEFF0C4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2654542" y="1136570"/>
            <a:ext cx="6978160" cy="4584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4426812" y="5846588"/>
            <a:ext cx="3433621" cy="31827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algn="ctr">
              <a:spcBef>
                <a:spcPts val="82"/>
              </a:spcBef>
            </a:pPr>
            <a:r>
              <a:rPr sz="2000" spc="3" dirty="0"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  <a:r>
              <a:rPr sz="2000" spc="6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undersampling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953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2729D1-28C3-0B49-B868-D857C8399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705600" cy="5202536"/>
          </a:xfrm>
        </p:spPr>
        <p:txBody>
          <a:bodyPr/>
          <a:lstStyle/>
          <a:p>
            <a:r>
              <a:rPr lang="en-US" dirty="0"/>
              <a:t>MIPMAPS</a:t>
            </a:r>
          </a:p>
          <a:p>
            <a:pPr lvl="1"/>
            <a:r>
              <a:rPr lang="en-US" dirty="0"/>
              <a:t>Start with most detailed texture</a:t>
            </a:r>
          </a:p>
          <a:p>
            <a:pPr lvl="1"/>
            <a:r>
              <a:rPr lang="en-US" dirty="0"/>
              <a:t>Reduce to half size by combining (averaging) adjacent four </a:t>
            </a:r>
            <a:r>
              <a:rPr lang="en-US" dirty="0" err="1"/>
              <a:t>texels</a:t>
            </a:r>
            <a:endParaRPr lang="en-US" dirty="0"/>
          </a:p>
          <a:p>
            <a:pPr lvl="1"/>
            <a:r>
              <a:rPr lang="en-US" dirty="0"/>
              <a:t>Continue to minimum.</a:t>
            </a:r>
          </a:p>
          <a:p>
            <a:pPr lvl="1"/>
            <a:r>
              <a:rPr lang="en-US" dirty="0"/>
              <a:t>During rendering choose texture level according to distance</a:t>
            </a:r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8CF8D52-2BA1-1948-902F-915D3598A5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7982049" y="1034719"/>
            <a:ext cx="2769507" cy="5292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4033830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9D6B6B-4C38-CF44-B14F-2B8E21A52E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6" dirty="0"/>
              <a:t>MIPMAPS</a:t>
            </a:r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1879896" y="1619136"/>
            <a:ext cx="3238272" cy="3238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7042084" y="1619136"/>
            <a:ext cx="3244622" cy="3238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2773831" y="5040194"/>
            <a:ext cx="1706221" cy="31827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000" spc="12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sz="2000" spc="-3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" dirty="0">
                <a:latin typeface="Arial" panose="020B0604020202020204" pitchFamily="34" charset="0"/>
                <a:cs typeface="Arial" panose="020B0604020202020204" pitchFamily="34" charset="0"/>
              </a:rPr>
              <a:t>mipmaps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42368" y="5040194"/>
            <a:ext cx="1184459" cy="31827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000" spc="9" dirty="0">
                <a:latin typeface="Arial" panose="020B0604020202020204" pitchFamily="34" charset="0"/>
                <a:cs typeface="Arial" panose="020B0604020202020204" pitchFamily="34" charset="0"/>
              </a:rPr>
              <a:t>Mi</a:t>
            </a:r>
            <a:r>
              <a:rPr sz="2000" spc="6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000" spc="6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9" dirty="0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94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4F4D4C-DC40-0848-8B7C-6A3983854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6" dirty="0"/>
              <a:t>MIPMAPS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1486224" y="1238163"/>
            <a:ext cx="9219552" cy="5022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33144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D2E127C-8F75-4F49-AEE9-DD9FCDA1E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715000" cy="33756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ALPHA MAPPING</a:t>
            </a:r>
          </a:p>
          <a:p>
            <a:pPr lvl="1"/>
            <a:r>
              <a:rPr lang="en-US" dirty="0"/>
              <a:t>Alpha map contains opacity values</a:t>
            </a:r>
          </a:p>
          <a:p>
            <a:pPr lvl="1"/>
            <a:r>
              <a:rPr lang="en-US" dirty="0"/>
              <a:t>Use for blending between multiple textures</a:t>
            </a:r>
          </a:p>
          <a:p>
            <a:pPr lvl="1"/>
            <a:r>
              <a:rPr lang="en-US" dirty="0"/>
              <a:t>Creating transparency effects</a:t>
            </a:r>
          </a:p>
          <a:p>
            <a:pPr lvl="1"/>
            <a:r>
              <a:rPr lang="en-US" dirty="0"/>
              <a:t>Billboard rendering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2276B6E-6AA4-F84A-8380-5E14D2287AF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191000" y="6324601"/>
            <a:ext cx="6994767" cy="533400"/>
          </a:xfrm>
        </p:spPr>
        <p:txBody>
          <a:bodyPr>
            <a:normAutofit fontScale="92500" lnSpcReduction="20000"/>
          </a:bodyPr>
          <a:lstStyle/>
          <a:p>
            <a:r>
              <a:rPr lang="en-US" sz="1800" spc="6" dirty="0">
                <a:latin typeface="Gill Sans"/>
                <a:cs typeface="Gill Sans"/>
                <a:hlinkClick r:id="rId2"/>
              </a:rPr>
              <a:t>http://jeromeetienne.github.io/</a:t>
            </a:r>
            <a:endParaRPr lang="en-US" sz="1800" dirty="0">
              <a:latin typeface="Gill Sans"/>
              <a:cs typeface="Gill Sans"/>
            </a:endParaRPr>
          </a:p>
          <a:p>
            <a:r>
              <a:rPr lang="en-US" sz="1800" spc="9" dirty="0">
                <a:latin typeface="Gill Sans"/>
                <a:cs typeface="Gill Sans"/>
              </a:rPr>
              <a:t>Fuhrman </a:t>
            </a:r>
            <a:r>
              <a:rPr lang="en-US" sz="1800" spc="6" dirty="0">
                <a:latin typeface="Gill Sans"/>
                <a:cs typeface="Gill Sans"/>
              </a:rPr>
              <a:t>et </a:t>
            </a:r>
            <a:r>
              <a:rPr lang="en-US" sz="1800" spc="3" dirty="0">
                <a:latin typeface="Gill Sans"/>
                <a:cs typeface="Gill Sans"/>
              </a:rPr>
              <a:t>al.: </a:t>
            </a:r>
            <a:r>
              <a:rPr lang="en-US" sz="1800" spc="6" dirty="0">
                <a:latin typeface="Gill Sans"/>
                <a:cs typeface="Gill Sans"/>
              </a:rPr>
              <a:t>Extreme </a:t>
            </a:r>
            <a:r>
              <a:rPr lang="en-US" sz="1800" spc="9" dirty="0">
                <a:latin typeface="Gill Sans"/>
                <a:cs typeface="Gill Sans"/>
              </a:rPr>
              <a:t>Model </a:t>
            </a:r>
            <a:r>
              <a:rPr lang="en-US" sz="1800" spc="6" dirty="0">
                <a:latin typeface="Gill Sans"/>
                <a:cs typeface="Gill Sans"/>
              </a:rPr>
              <a:t>Simplification </a:t>
            </a:r>
            <a:r>
              <a:rPr lang="en-US" sz="1800" spc="3" dirty="0">
                <a:latin typeface="Gill Sans"/>
                <a:cs typeface="Gill Sans"/>
              </a:rPr>
              <a:t>for </a:t>
            </a:r>
            <a:r>
              <a:rPr lang="en-US" sz="1800" dirty="0">
                <a:latin typeface="Gill Sans"/>
                <a:cs typeface="Gill Sans"/>
              </a:rPr>
              <a:t>Forest</a:t>
            </a:r>
            <a:r>
              <a:rPr lang="en-US" sz="1800" spc="-73" dirty="0">
                <a:latin typeface="Gill Sans"/>
                <a:cs typeface="Gill Sans"/>
              </a:rPr>
              <a:t> </a:t>
            </a:r>
            <a:r>
              <a:rPr lang="en-US" sz="1800" spc="6" dirty="0">
                <a:latin typeface="Gill Sans"/>
                <a:cs typeface="Gill Sans"/>
              </a:rPr>
              <a:t>Rendering</a:t>
            </a:r>
            <a:endParaRPr lang="en-US" sz="1800" dirty="0">
              <a:latin typeface="Gill Sans"/>
              <a:cs typeface="Gill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94451" y="1447698"/>
            <a:ext cx="5117740" cy="39621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1016356" y="4203405"/>
            <a:ext cx="5092343" cy="1581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20914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B32619-DC12-A04F-B268-CC0D3407A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52400"/>
            <a:ext cx="10363200" cy="5877869"/>
          </a:xfrm>
        </p:spPr>
        <p:txBody>
          <a:bodyPr/>
          <a:lstStyle/>
          <a:p>
            <a:r>
              <a:rPr lang="en-US" spc="-5" dirty="0"/>
              <a:t>Bump mapping/Normal</a:t>
            </a:r>
            <a:r>
              <a:rPr lang="en-US" spc="35" dirty="0"/>
              <a:t> </a:t>
            </a:r>
            <a:r>
              <a:rPr lang="en-US" spc="-5" dirty="0"/>
              <a:t>mapping</a:t>
            </a:r>
          </a:p>
          <a:p>
            <a:pPr lvl="1"/>
            <a:r>
              <a:rPr lang="en-US" sz="3200" spc="-5" dirty="0">
                <a:latin typeface="Arial"/>
                <a:cs typeface="Arial"/>
              </a:rPr>
              <a:t>Basic idea: instead of highly tessellated meshes. Store details in a texture and modify the </a:t>
            </a:r>
            <a:r>
              <a:rPr lang="en-US" sz="3200" i="1" spc="-10" dirty="0">
                <a:latin typeface="Arial"/>
                <a:cs typeface="Arial"/>
              </a:rPr>
              <a:t>normal </a:t>
            </a:r>
            <a:r>
              <a:rPr lang="en-US" sz="3200" spc="-5" dirty="0">
                <a:latin typeface="Arial"/>
                <a:cs typeface="Arial"/>
              </a:rPr>
              <a:t>during</a:t>
            </a:r>
            <a:r>
              <a:rPr lang="en-US" sz="3200" spc="10" dirty="0">
                <a:latin typeface="Arial"/>
                <a:cs typeface="Arial"/>
              </a:rPr>
              <a:t> </a:t>
            </a:r>
            <a:r>
              <a:rPr lang="en-US" sz="3200" spc="-5" dirty="0">
                <a:latin typeface="Arial"/>
                <a:cs typeface="Arial"/>
              </a:rPr>
              <a:t>lighting</a:t>
            </a:r>
          </a:p>
          <a:p>
            <a:pPr lvl="1"/>
            <a:endParaRPr lang="en-US" sz="3200" spc="-5" dirty="0">
              <a:latin typeface="Arial"/>
              <a:cs typeface="Arial"/>
            </a:endParaRPr>
          </a:p>
          <a:p>
            <a:pPr lvl="1"/>
            <a:endParaRPr lang="en-US" sz="3200" spc="-5" dirty="0">
              <a:latin typeface="Arial"/>
              <a:cs typeface="Arial"/>
            </a:endParaRPr>
          </a:p>
          <a:p>
            <a:pPr lvl="1"/>
            <a:endParaRPr lang="en-US" sz="3200" spc="-5" dirty="0">
              <a:latin typeface="Arial"/>
              <a:cs typeface="Arial"/>
            </a:endParaRPr>
          </a:p>
          <a:p>
            <a:pPr lvl="1"/>
            <a:endParaRPr lang="en-US" sz="3200" spc="-5" dirty="0">
              <a:latin typeface="Arial"/>
              <a:cs typeface="Arial"/>
            </a:endParaRPr>
          </a:p>
          <a:p>
            <a:pPr lvl="1"/>
            <a:endParaRPr lang="en-US" sz="32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905000" y="2129944"/>
            <a:ext cx="8382000" cy="472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9579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6CE0424-C35A-5344-A82E-C4D7C1621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BUMP MAPPING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FA2E423-FA0E-EC47-967C-F2B57416901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https://threejs.org/examples/#webgl_materials_bumpmap_skin</a:t>
            </a:r>
            <a:endParaRPr lang="en-US" dirty="0"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3843546" y="1914041"/>
            <a:ext cx="4010842" cy="3566160"/>
          </a:xfrm>
          <a:prstGeom prst="rect">
            <a:avLst/>
          </a:prstGeom>
          <a:blipFill>
            <a:blip r:embed="rId3" cstate="print"/>
            <a:stretch>
              <a:fillRect l="-5813" r="-12687"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0" y="1905000"/>
            <a:ext cx="3572406" cy="3566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DECBFEC7-729E-4444-8291-EDFC46D2D178}"/>
              </a:ext>
            </a:extLst>
          </p:cNvPr>
          <p:cNvSpPr>
            <a:spLocks noChangeAspect="1"/>
          </p:cNvSpPr>
          <p:nvPr/>
        </p:nvSpPr>
        <p:spPr>
          <a:xfrm>
            <a:off x="8125528" y="1914041"/>
            <a:ext cx="4097469" cy="3566160"/>
          </a:xfrm>
          <a:prstGeom prst="rect">
            <a:avLst/>
          </a:prstGeom>
          <a:blipFill>
            <a:blip r:embed="rId5" cstate="print"/>
            <a:stretch>
              <a:fillRect l="-6337" r="-8313"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4576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B3CAC7-7111-8943-B773-2C1B7901D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ILLUMINATION?</a:t>
            </a:r>
          </a:p>
          <a:p>
            <a:pPr lvl="1"/>
            <a:r>
              <a:rPr lang="en-US" dirty="0"/>
              <a:t>Illumination is important for perception and understanding of 3D scenes</a:t>
            </a:r>
          </a:p>
          <a:p>
            <a:pPr lvl="1"/>
            <a:r>
              <a:rPr lang="en-US" dirty="0"/>
              <a:t>Has visual cues for humans</a:t>
            </a:r>
          </a:p>
          <a:p>
            <a:pPr lvl="1"/>
            <a:r>
              <a:rPr lang="en-US" dirty="0"/>
              <a:t>Provides information about:</a:t>
            </a:r>
          </a:p>
          <a:p>
            <a:pPr lvl="2"/>
            <a:r>
              <a:rPr lang="en-US" dirty="0"/>
              <a:t>Positioning of light sources</a:t>
            </a:r>
          </a:p>
          <a:p>
            <a:pPr lvl="2"/>
            <a:r>
              <a:rPr lang="en-US" dirty="0"/>
              <a:t>Characteristics of light sources</a:t>
            </a:r>
          </a:p>
          <a:p>
            <a:pPr lvl="2"/>
            <a:r>
              <a:rPr lang="en-US" dirty="0"/>
              <a:t>Materials</a:t>
            </a:r>
          </a:p>
          <a:p>
            <a:pPr lvl="2"/>
            <a:r>
              <a:rPr lang="en-US" dirty="0"/>
              <a:t>Viewpoint</a:t>
            </a:r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6934200" y="2743200"/>
            <a:ext cx="5179593" cy="3124200"/>
          </a:xfrm>
          <a:prstGeom prst="rect">
            <a:avLst/>
          </a:prstGeom>
          <a:blipFill>
            <a:blip r:embed="rId2" cstate="print"/>
            <a:stretch>
              <a:fillRect l="-8211" t="-7894" r="-5670" b="-9641"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04105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8">
                <a:extLst>
                  <a:ext uri="{FF2B5EF4-FFF2-40B4-BE49-F238E27FC236}">
                    <a16:creationId xmlns:a16="http://schemas.microsoft.com/office/drawing/2014/main" id="{41B3F15D-105E-944F-88EF-11620EB3FB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4400" y="827733"/>
                <a:ext cx="10363200" cy="393946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Bump mapping</a:t>
                </a:r>
              </a:p>
              <a:p>
                <a:pPr lvl="1"/>
                <a:r>
                  <a:rPr lang="en-US" dirty="0"/>
                  <a:t>A neat trick to get flat surfaces appear uneven</a:t>
                </a:r>
              </a:p>
              <a:p>
                <a:pPr lvl="1"/>
                <a:r>
                  <a:rPr lang="en-US" dirty="0"/>
                  <a:t>Requires </a:t>
                </a:r>
                <a:r>
                  <a:rPr lang="en-US" dirty="0" err="1"/>
                  <a:t>Phong</a:t>
                </a:r>
                <a:r>
                  <a:rPr lang="en-US" dirty="0"/>
                  <a:t> shading</a:t>
                </a:r>
              </a:p>
              <a:p>
                <a:pPr lvl="1"/>
                <a:r>
                  <a:rPr lang="en-US" dirty="0"/>
                  <a:t>During lighting, we lookup the perturbation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(from the bump map texture) to calculate the perturbated normal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1158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will bump the normal in the specified directions along the surface.</a:t>
                </a:r>
              </a:p>
            </p:txBody>
          </p:sp>
        </mc:Choice>
        <mc:Fallback xmlns="">
          <p:sp>
            <p:nvSpPr>
              <p:cNvPr id="29" name="Content Placeholder 28">
                <a:extLst>
                  <a:ext uri="{FF2B5EF4-FFF2-40B4-BE49-F238E27FC236}">
                    <a16:creationId xmlns:a16="http://schemas.microsoft.com/office/drawing/2014/main" id="{41B3F15D-105E-944F-88EF-11620EB3F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4400" y="827733"/>
                <a:ext cx="10363200" cy="3939466"/>
              </a:xfrm>
              <a:blipFill>
                <a:blip r:embed="rId2"/>
                <a:stretch>
                  <a:fillRect l="-1225" t="-1286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2264-2953-9643-A99C-590CA9BF51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Method created by James Blinn</a:t>
            </a:r>
          </a:p>
        </p:txBody>
      </p:sp>
      <p:sp>
        <p:nvSpPr>
          <p:cNvPr id="7" name="object 7"/>
          <p:cNvSpPr/>
          <p:nvPr/>
        </p:nvSpPr>
        <p:spPr>
          <a:xfrm>
            <a:off x="2577083" y="5923789"/>
            <a:ext cx="1103630" cy="551815"/>
          </a:xfrm>
          <a:custGeom>
            <a:avLst/>
            <a:gdLst/>
            <a:ahLst/>
            <a:cxnLst/>
            <a:rect l="l" t="t" r="r" b="b"/>
            <a:pathLst>
              <a:path w="1103630" h="551814">
                <a:moveTo>
                  <a:pt x="0" y="0"/>
                </a:moveTo>
                <a:lnTo>
                  <a:pt x="1103503" y="55171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3845" y="5149596"/>
            <a:ext cx="142240" cy="773430"/>
          </a:xfrm>
          <a:custGeom>
            <a:avLst/>
            <a:gdLst/>
            <a:ahLst/>
            <a:cxnLst/>
            <a:rect l="l" t="t" r="r" b="b"/>
            <a:pathLst>
              <a:path w="142240" h="773429">
                <a:moveTo>
                  <a:pt x="98065" y="74549"/>
                </a:moveTo>
                <a:lnTo>
                  <a:pt x="0" y="771512"/>
                </a:lnTo>
                <a:lnTo>
                  <a:pt x="12572" y="773277"/>
                </a:lnTo>
                <a:lnTo>
                  <a:pt x="110638" y="76327"/>
                </a:lnTo>
                <a:lnTo>
                  <a:pt x="98065" y="74549"/>
                </a:lnTo>
                <a:close/>
              </a:path>
              <a:path w="142240" h="773429">
                <a:moveTo>
                  <a:pt x="135765" y="61975"/>
                </a:moveTo>
                <a:lnTo>
                  <a:pt x="99834" y="61975"/>
                </a:lnTo>
                <a:lnTo>
                  <a:pt x="112407" y="63753"/>
                </a:lnTo>
                <a:lnTo>
                  <a:pt x="110638" y="76327"/>
                </a:lnTo>
                <a:lnTo>
                  <a:pt x="142074" y="80771"/>
                </a:lnTo>
                <a:lnTo>
                  <a:pt x="135765" y="61975"/>
                </a:lnTo>
                <a:close/>
              </a:path>
              <a:path w="142240" h="773429">
                <a:moveTo>
                  <a:pt x="99834" y="61975"/>
                </a:moveTo>
                <a:lnTo>
                  <a:pt x="98065" y="74549"/>
                </a:lnTo>
                <a:lnTo>
                  <a:pt x="110638" y="76327"/>
                </a:lnTo>
                <a:lnTo>
                  <a:pt x="112407" y="63753"/>
                </a:lnTo>
                <a:lnTo>
                  <a:pt x="99834" y="61975"/>
                </a:lnTo>
                <a:close/>
              </a:path>
              <a:path w="142240" h="773429">
                <a:moveTo>
                  <a:pt x="114960" y="0"/>
                </a:moveTo>
                <a:lnTo>
                  <a:pt x="66624" y="70103"/>
                </a:lnTo>
                <a:lnTo>
                  <a:pt x="98065" y="74549"/>
                </a:lnTo>
                <a:lnTo>
                  <a:pt x="99834" y="61975"/>
                </a:lnTo>
                <a:lnTo>
                  <a:pt x="135765" y="61975"/>
                </a:lnTo>
                <a:lnTo>
                  <a:pt x="114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5064" y="6036565"/>
            <a:ext cx="612140" cy="446405"/>
          </a:xfrm>
          <a:custGeom>
            <a:avLst/>
            <a:gdLst/>
            <a:ahLst/>
            <a:cxnLst/>
            <a:rect l="l" t="t" r="r" b="b"/>
            <a:pathLst>
              <a:path w="612139" h="446404">
                <a:moveTo>
                  <a:pt x="546579" y="39594"/>
                </a:moveTo>
                <a:lnTo>
                  <a:pt x="0" y="435724"/>
                </a:lnTo>
                <a:lnTo>
                  <a:pt x="7366" y="445998"/>
                </a:lnTo>
                <a:lnTo>
                  <a:pt x="554045" y="49898"/>
                </a:lnTo>
                <a:lnTo>
                  <a:pt x="546579" y="39594"/>
                </a:lnTo>
                <a:close/>
              </a:path>
              <a:path w="612139" h="446404">
                <a:moveTo>
                  <a:pt x="595279" y="32118"/>
                </a:moveTo>
                <a:lnTo>
                  <a:pt x="556895" y="32118"/>
                </a:lnTo>
                <a:lnTo>
                  <a:pt x="564388" y="42405"/>
                </a:lnTo>
                <a:lnTo>
                  <a:pt x="554045" y="49898"/>
                </a:lnTo>
                <a:lnTo>
                  <a:pt x="572643" y="75565"/>
                </a:lnTo>
                <a:lnTo>
                  <a:pt x="595279" y="32118"/>
                </a:lnTo>
                <a:close/>
              </a:path>
              <a:path w="612139" h="446404">
                <a:moveTo>
                  <a:pt x="556895" y="32118"/>
                </a:moveTo>
                <a:lnTo>
                  <a:pt x="546579" y="39594"/>
                </a:lnTo>
                <a:lnTo>
                  <a:pt x="554045" y="49898"/>
                </a:lnTo>
                <a:lnTo>
                  <a:pt x="564388" y="42405"/>
                </a:lnTo>
                <a:lnTo>
                  <a:pt x="556895" y="32118"/>
                </a:lnTo>
                <a:close/>
              </a:path>
              <a:path w="612139" h="446404">
                <a:moveTo>
                  <a:pt x="612013" y="0"/>
                </a:moveTo>
                <a:lnTo>
                  <a:pt x="527939" y="13868"/>
                </a:lnTo>
                <a:lnTo>
                  <a:pt x="546579" y="39594"/>
                </a:lnTo>
                <a:lnTo>
                  <a:pt x="556895" y="32118"/>
                </a:lnTo>
                <a:lnTo>
                  <a:pt x="595279" y="32118"/>
                </a:lnTo>
                <a:lnTo>
                  <a:pt x="612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9338" y="5295901"/>
            <a:ext cx="266700" cy="748665"/>
          </a:xfrm>
          <a:custGeom>
            <a:avLst/>
            <a:gdLst/>
            <a:ahLst/>
            <a:cxnLst/>
            <a:rect l="l" t="t" r="r" b="b"/>
            <a:pathLst>
              <a:path w="266700" h="748664">
                <a:moveTo>
                  <a:pt x="224337" y="70341"/>
                </a:moveTo>
                <a:lnTo>
                  <a:pt x="0" y="744613"/>
                </a:lnTo>
                <a:lnTo>
                  <a:pt x="11938" y="748614"/>
                </a:lnTo>
                <a:lnTo>
                  <a:pt x="236379" y="74341"/>
                </a:lnTo>
                <a:lnTo>
                  <a:pt x="224337" y="70341"/>
                </a:lnTo>
                <a:close/>
              </a:path>
              <a:path w="266700" h="748664">
                <a:moveTo>
                  <a:pt x="262721" y="58293"/>
                </a:moveTo>
                <a:lnTo>
                  <a:pt x="228346" y="58293"/>
                </a:lnTo>
                <a:lnTo>
                  <a:pt x="240411" y="62230"/>
                </a:lnTo>
                <a:lnTo>
                  <a:pt x="236379" y="74341"/>
                </a:lnTo>
                <a:lnTo>
                  <a:pt x="266446" y="84328"/>
                </a:lnTo>
                <a:lnTo>
                  <a:pt x="262721" y="58293"/>
                </a:lnTo>
                <a:close/>
              </a:path>
              <a:path w="266700" h="748664">
                <a:moveTo>
                  <a:pt x="228346" y="58293"/>
                </a:moveTo>
                <a:lnTo>
                  <a:pt x="224337" y="70341"/>
                </a:lnTo>
                <a:lnTo>
                  <a:pt x="236379" y="74341"/>
                </a:lnTo>
                <a:lnTo>
                  <a:pt x="240411" y="62230"/>
                </a:lnTo>
                <a:lnTo>
                  <a:pt x="228346" y="58293"/>
                </a:lnTo>
                <a:close/>
              </a:path>
              <a:path w="266700" h="748664">
                <a:moveTo>
                  <a:pt x="254381" y="0"/>
                </a:moveTo>
                <a:lnTo>
                  <a:pt x="194183" y="60325"/>
                </a:lnTo>
                <a:lnTo>
                  <a:pt x="224337" y="70341"/>
                </a:lnTo>
                <a:lnTo>
                  <a:pt x="228346" y="58293"/>
                </a:lnTo>
                <a:lnTo>
                  <a:pt x="262721" y="58293"/>
                </a:lnTo>
                <a:lnTo>
                  <a:pt x="254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7944" y="5439155"/>
            <a:ext cx="417830" cy="765810"/>
          </a:xfrm>
          <a:custGeom>
            <a:avLst/>
            <a:gdLst/>
            <a:ahLst/>
            <a:cxnLst/>
            <a:rect l="l" t="t" r="r" b="b"/>
            <a:pathLst>
              <a:path w="417830" h="765810">
                <a:moveTo>
                  <a:pt x="375723" y="64007"/>
                </a:moveTo>
                <a:lnTo>
                  <a:pt x="0" y="759358"/>
                </a:lnTo>
                <a:lnTo>
                  <a:pt x="11175" y="765403"/>
                </a:lnTo>
                <a:lnTo>
                  <a:pt x="386925" y="70053"/>
                </a:lnTo>
                <a:lnTo>
                  <a:pt x="375723" y="64007"/>
                </a:lnTo>
                <a:close/>
              </a:path>
              <a:path w="417830" h="765810">
                <a:moveTo>
                  <a:pt x="415793" y="52832"/>
                </a:moveTo>
                <a:lnTo>
                  <a:pt x="381762" y="52832"/>
                </a:lnTo>
                <a:lnTo>
                  <a:pt x="392938" y="58928"/>
                </a:lnTo>
                <a:lnTo>
                  <a:pt x="386925" y="70053"/>
                </a:lnTo>
                <a:lnTo>
                  <a:pt x="414781" y="85090"/>
                </a:lnTo>
                <a:lnTo>
                  <a:pt x="415793" y="52832"/>
                </a:lnTo>
                <a:close/>
              </a:path>
              <a:path w="417830" h="765810">
                <a:moveTo>
                  <a:pt x="381762" y="52832"/>
                </a:moveTo>
                <a:lnTo>
                  <a:pt x="375723" y="64007"/>
                </a:lnTo>
                <a:lnTo>
                  <a:pt x="386925" y="70053"/>
                </a:lnTo>
                <a:lnTo>
                  <a:pt x="392938" y="58928"/>
                </a:lnTo>
                <a:lnTo>
                  <a:pt x="381762" y="52832"/>
                </a:lnTo>
                <a:close/>
              </a:path>
              <a:path w="417830" h="765810">
                <a:moveTo>
                  <a:pt x="417449" y="0"/>
                </a:moveTo>
                <a:lnTo>
                  <a:pt x="347725" y="48895"/>
                </a:lnTo>
                <a:lnTo>
                  <a:pt x="375723" y="64007"/>
                </a:lnTo>
                <a:lnTo>
                  <a:pt x="381762" y="52832"/>
                </a:lnTo>
                <a:lnTo>
                  <a:pt x="415793" y="52832"/>
                </a:lnTo>
                <a:lnTo>
                  <a:pt x="4174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8492" y="5667755"/>
            <a:ext cx="521970" cy="698500"/>
          </a:xfrm>
          <a:custGeom>
            <a:avLst/>
            <a:gdLst/>
            <a:ahLst/>
            <a:cxnLst/>
            <a:rect l="l" t="t" r="r" b="b"/>
            <a:pathLst>
              <a:path w="521969" h="698500">
                <a:moveTo>
                  <a:pt x="471314" y="57370"/>
                </a:moveTo>
                <a:lnTo>
                  <a:pt x="0" y="690714"/>
                </a:lnTo>
                <a:lnTo>
                  <a:pt x="10159" y="698296"/>
                </a:lnTo>
                <a:lnTo>
                  <a:pt x="481491" y="64930"/>
                </a:lnTo>
                <a:lnTo>
                  <a:pt x="471314" y="57370"/>
                </a:lnTo>
                <a:close/>
              </a:path>
              <a:path w="521969" h="698500">
                <a:moveTo>
                  <a:pt x="513488" y="47155"/>
                </a:moveTo>
                <a:lnTo>
                  <a:pt x="478916" y="47155"/>
                </a:lnTo>
                <a:lnTo>
                  <a:pt x="489076" y="54737"/>
                </a:lnTo>
                <a:lnTo>
                  <a:pt x="481491" y="64930"/>
                </a:lnTo>
                <a:lnTo>
                  <a:pt x="506983" y="83870"/>
                </a:lnTo>
                <a:lnTo>
                  <a:pt x="513488" y="47155"/>
                </a:lnTo>
                <a:close/>
              </a:path>
              <a:path w="521969" h="698500">
                <a:moveTo>
                  <a:pt x="478916" y="47155"/>
                </a:moveTo>
                <a:lnTo>
                  <a:pt x="471314" y="57370"/>
                </a:lnTo>
                <a:lnTo>
                  <a:pt x="481491" y="64930"/>
                </a:lnTo>
                <a:lnTo>
                  <a:pt x="489076" y="54737"/>
                </a:lnTo>
                <a:lnTo>
                  <a:pt x="478916" y="47155"/>
                </a:lnTo>
                <a:close/>
              </a:path>
              <a:path w="521969" h="698500">
                <a:moveTo>
                  <a:pt x="521843" y="0"/>
                </a:moveTo>
                <a:lnTo>
                  <a:pt x="445769" y="38392"/>
                </a:lnTo>
                <a:lnTo>
                  <a:pt x="471314" y="57370"/>
                </a:lnTo>
                <a:lnTo>
                  <a:pt x="478916" y="47155"/>
                </a:lnTo>
                <a:lnTo>
                  <a:pt x="513488" y="47155"/>
                </a:lnTo>
                <a:lnTo>
                  <a:pt x="521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76515" y="5768340"/>
            <a:ext cx="1224280" cy="612140"/>
          </a:xfrm>
          <a:custGeom>
            <a:avLst/>
            <a:gdLst/>
            <a:ahLst/>
            <a:cxnLst/>
            <a:rect l="l" t="t" r="r" b="b"/>
            <a:pathLst>
              <a:path w="1224279" h="612139">
                <a:moveTo>
                  <a:pt x="0" y="0"/>
                </a:moveTo>
                <a:lnTo>
                  <a:pt x="1223899" y="6119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16418" y="5890260"/>
            <a:ext cx="678815" cy="494665"/>
          </a:xfrm>
          <a:custGeom>
            <a:avLst/>
            <a:gdLst/>
            <a:ahLst/>
            <a:cxnLst/>
            <a:rect l="l" t="t" r="r" b="b"/>
            <a:pathLst>
              <a:path w="678815" h="494664">
                <a:moveTo>
                  <a:pt x="613000" y="39594"/>
                </a:moveTo>
                <a:lnTo>
                  <a:pt x="0" y="483831"/>
                </a:lnTo>
                <a:lnTo>
                  <a:pt x="7365" y="494118"/>
                </a:lnTo>
                <a:lnTo>
                  <a:pt x="620423" y="49839"/>
                </a:lnTo>
                <a:lnTo>
                  <a:pt x="613000" y="39594"/>
                </a:lnTo>
                <a:close/>
              </a:path>
              <a:path w="678815" h="494664">
                <a:moveTo>
                  <a:pt x="661700" y="32118"/>
                </a:moveTo>
                <a:lnTo>
                  <a:pt x="623315" y="32118"/>
                </a:lnTo>
                <a:lnTo>
                  <a:pt x="630681" y="42405"/>
                </a:lnTo>
                <a:lnTo>
                  <a:pt x="620423" y="49839"/>
                </a:lnTo>
                <a:lnTo>
                  <a:pt x="639063" y="75564"/>
                </a:lnTo>
                <a:lnTo>
                  <a:pt x="661700" y="32118"/>
                </a:lnTo>
                <a:close/>
              </a:path>
              <a:path w="678815" h="494664">
                <a:moveTo>
                  <a:pt x="623315" y="32118"/>
                </a:moveTo>
                <a:lnTo>
                  <a:pt x="613000" y="39594"/>
                </a:lnTo>
                <a:lnTo>
                  <a:pt x="620423" y="49839"/>
                </a:lnTo>
                <a:lnTo>
                  <a:pt x="630681" y="42405"/>
                </a:lnTo>
                <a:lnTo>
                  <a:pt x="623315" y="32118"/>
                </a:lnTo>
                <a:close/>
              </a:path>
              <a:path w="678815" h="494664">
                <a:moveTo>
                  <a:pt x="678433" y="0"/>
                </a:moveTo>
                <a:lnTo>
                  <a:pt x="594359" y="13868"/>
                </a:lnTo>
                <a:lnTo>
                  <a:pt x="613000" y="39594"/>
                </a:lnTo>
                <a:lnTo>
                  <a:pt x="623315" y="32118"/>
                </a:lnTo>
                <a:lnTo>
                  <a:pt x="661700" y="32118"/>
                </a:lnTo>
                <a:lnTo>
                  <a:pt x="6784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66076" y="5070347"/>
            <a:ext cx="297180" cy="855344"/>
          </a:xfrm>
          <a:custGeom>
            <a:avLst/>
            <a:gdLst/>
            <a:ahLst/>
            <a:cxnLst/>
            <a:rect l="l" t="t" r="r" b="b"/>
            <a:pathLst>
              <a:path w="297179" h="855345">
                <a:moveTo>
                  <a:pt x="254652" y="70430"/>
                </a:moveTo>
                <a:lnTo>
                  <a:pt x="0" y="850849"/>
                </a:lnTo>
                <a:lnTo>
                  <a:pt x="12191" y="854786"/>
                </a:lnTo>
                <a:lnTo>
                  <a:pt x="266721" y="74362"/>
                </a:lnTo>
                <a:lnTo>
                  <a:pt x="254652" y="70430"/>
                </a:lnTo>
                <a:close/>
              </a:path>
              <a:path w="297179" h="855345">
                <a:moveTo>
                  <a:pt x="293037" y="58419"/>
                </a:moveTo>
                <a:lnTo>
                  <a:pt x="258572" y="58419"/>
                </a:lnTo>
                <a:lnTo>
                  <a:pt x="270637" y="62356"/>
                </a:lnTo>
                <a:lnTo>
                  <a:pt x="266721" y="74362"/>
                </a:lnTo>
                <a:lnTo>
                  <a:pt x="296925" y="84200"/>
                </a:lnTo>
                <a:lnTo>
                  <a:pt x="293037" y="58419"/>
                </a:lnTo>
                <a:close/>
              </a:path>
              <a:path w="297179" h="855345">
                <a:moveTo>
                  <a:pt x="258572" y="58419"/>
                </a:moveTo>
                <a:lnTo>
                  <a:pt x="254652" y="70430"/>
                </a:lnTo>
                <a:lnTo>
                  <a:pt x="266721" y="74362"/>
                </a:lnTo>
                <a:lnTo>
                  <a:pt x="270637" y="62356"/>
                </a:lnTo>
                <a:lnTo>
                  <a:pt x="258572" y="58419"/>
                </a:lnTo>
                <a:close/>
              </a:path>
              <a:path w="297179" h="855345">
                <a:moveTo>
                  <a:pt x="284225" y="0"/>
                </a:moveTo>
                <a:lnTo>
                  <a:pt x="224409" y="60578"/>
                </a:lnTo>
                <a:lnTo>
                  <a:pt x="254652" y="70430"/>
                </a:lnTo>
                <a:lnTo>
                  <a:pt x="258572" y="58419"/>
                </a:lnTo>
                <a:lnTo>
                  <a:pt x="293037" y="58419"/>
                </a:lnTo>
                <a:lnTo>
                  <a:pt x="284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65289" y="5228844"/>
            <a:ext cx="462915" cy="848994"/>
          </a:xfrm>
          <a:custGeom>
            <a:avLst/>
            <a:gdLst/>
            <a:ahLst/>
            <a:cxnLst/>
            <a:rect l="l" t="t" r="r" b="b"/>
            <a:pathLst>
              <a:path w="462915" h="848995">
                <a:moveTo>
                  <a:pt x="420584" y="63954"/>
                </a:moveTo>
                <a:lnTo>
                  <a:pt x="0" y="842556"/>
                </a:lnTo>
                <a:lnTo>
                  <a:pt x="11175" y="848601"/>
                </a:lnTo>
                <a:lnTo>
                  <a:pt x="431786" y="70001"/>
                </a:lnTo>
                <a:lnTo>
                  <a:pt x="420584" y="63954"/>
                </a:lnTo>
                <a:close/>
              </a:path>
              <a:path w="462915" h="848995">
                <a:moveTo>
                  <a:pt x="460751" y="52831"/>
                </a:moveTo>
                <a:lnTo>
                  <a:pt x="426592" y="52831"/>
                </a:lnTo>
                <a:lnTo>
                  <a:pt x="437768" y="58927"/>
                </a:lnTo>
                <a:lnTo>
                  <a:pt x="431786" y="70001"/>
                </a:lnTo>
                <a:lnTo>
                  <a:pt x="459739" y="85089"/>
                </a:lnTo>
                <a:lnTo>
                  <a:pt x="460751" y="52831"/>
                </a:lnTo>
                <a:close/>
              </a:path>
              <a:path w="462915" h="848995">
                <a:moveTo>
                  <a:pt x="426592" y="52831"/>
                </a:moveTo>
                <a:lnTo>
                  <a:pt x="420584" y="63954"/>
                </a:lnTo>
                <a:lnTo>
                  <a:pt x="431786" y="70001"/>
                </a:lnTo>
                <a:lnTo>
                  <a:pt x="437768" y="58927"/>
                </a:lnTo>
                <a:lnTo>
                  <a:pt x="426592" y="52831"/>
                </a:lnTo>
                <a:close/>
              </a:path>
              <a:path w="462915" h="848995">
                <a:moveTo>
                  <a:pt x="462407" y="0"/>
                </a:moveTo>
                <a:lnTo>
                  <a:pt x="392684" y="48894"/>
                </a:lnTo>
                <a:lnTo>
                  <a:pt x="420584" y="63954"/>
                </a:lnTo>
                <a:lnTo>
                  <a:pt x="426592" y="52831"/>
                </a:lnTo>
                <a:lnTo>
                  <a:pt x="460751" y="52831"/>
                </a:lnTo>
                <a:lnTo>
                  <a:pt x="4624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22412" y="5484876"/>
            <a:ext cx="578485" cy="774700"/>
          </a:xfrm>
          <a:custGeom>
            <a:avLst/>
            <a:gdLst/>
            <a:ahLst/>
            <a:cxnLst/>
            <a:rect l="l" t="t" r="r" b="b"/>
            <a:pathLst>
              <a:path w="578484" h="774700">
                <a:moveTo>
                  <a:pt x="527705" y="57329"/>
                </a:moveTo>
                <a:lnTo>
                  <a:pt x="0" y="766508"/>
                </a:lnTo>
                <a:lnTo>
                  <a:pt x="10160" y="774090"/>
                </a:lnTo>
                <a:lnTo>
                  <a:pt x="537900" y="64901"/>
                </a:lnTo>
                <a:lnTo>
                  <a:pt x="527705" y="57329"/>
                </a:lnTo>
                <a:close/>
              </a:path>
              <a:path w="578484" h="774700">
                <a:moveTo>
                  <a:pt x="569878" y="47117"/>
                </a:moveTo>
                <a:lnTo>
                  <a:pt x="535305" y="47117"/>
                </a:lnTo>
                <a:lnTo>
                  <a:pt x="545465" y="54737"/>
                </a:lnTo>
                <a:lnTo>
                  <a:pt x="537900" y="64901"/>
                </a:lnTo>
                <a:lnTo>
                  <a:pt x="563372" y="83820"/>
                </a:lnTo>
                <a:lnTo>
                  <a:pt x="569878" y="47117"/>
                </a:lnTo>
                <a:close/>
              </a:path>
              <a:path w="578484" h="774700">
                <a:moveTo>
                  <a:pt x="535305" y="47117"/>
                </a:moveTo>
                <a:lnTo>
                  <a:pt x="527705" y="57329"/>
                </a:lnTo>
                <a:lnTo>
                  <a:pt x="537900" y="64901"/>
                </a:lnTo>
                <a:lnTo>
                  <a:pt x="545465" y="54737"/>
                </a:lnTo>
                <a:lnTo>
                  <a:pt x="535305" y="47117"/>
                </a:lnTo>
                <a:close/>
              </a:path>
              <a:path w="578484" h="774700">
                <a:moveTo>
                  <a:pt x="578231" y="0"/>
                </a:moveTo>
                <a:lnTo>
                  <a:pt x="502158" y="38354"/>
                </a:lnTo>
                <a:lnTo>
                  <a:pt x="527705" y="57329"/>
                </a:lnTo>
                <a:lnTo>
                  <a:pt x="535305" y="47117"/>
                </a:lnTo>
                <a:lnTo>
                  <a:pt x="569878" y="47117"/>
                </a:lnTo>
                <a:lnTo>
                  <a:pt x="578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46238" y="5065015"/>
            <a:ext cx="251206" cy="160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66966" y="5225796"/>
            <a:ext cx="504825" cy="699770"/>
          </a:xfrm>
          <a:custGeom>
            <a:avLst/>
            <a:gdLst/>
            <a:ahLst/>
            <a:cxnLst/>
            <a:rect l="l" t="t" r="r" b="b"/>
            <a:pathLst>
              <a:path w="504825" h="699770">
                <a:moveTo>
                  <a:pt x="7493" y="681748"/>
                </a:moveTo>
                <a:lnTo>
                  <a:pt x="0" y="692061"/>
                </a:lnTo>
                <a:lnTo>
                  <a:pt x="10413" y="699465"/>
                </a:lnTo>
                <a:lnTo>
                  <a:pt x="17780" y="689152"/>
                </a:lnTo>
                <a:lnTo>
                  <a:pt x="7493" y="681748"/>
                </a:lnTo>
                <a:close/>
              </a:path>
              <a:path w="504825" h="699770">
                <a:moveTo>
                  <a:pt x="22225" y="661111"/>
                </a:moveTo>
                <a:lnTo>
                  <a:pt x="14859" y="671423"/>
                </a:lnTo>
                <a:lnTo>
                  <a:pt x="25146" y="678840"/>
                </a:lnTo>
                <a:lnTo>
                  <a:pt x="32638" y="668515"/>
                </a:lnTo>
                <a:lnTo>
                  <a:pt x="22225" y="661111"/>
                </a:lnTo>
                <a:close/>
              </a:path>
              <a:path w="504825" h="699770">
                <a:moveTo>
                  <a:pt x="37084" y="640473"/>
                </a:moveTo>
                <a:lnTo>
                  <a:pt x="29718" y="650798"/>
                </a:lnTo>
                <a:lnTo>
                  <a:pt x="40005" y="658202"/>
                </a:lnTo>
                <a:lnTo>
                  <a:pt x="47371" y="647877"/>
                </a:lnTo>
                <a:lnTo>
                  <a:pt x="37084" y="640473"/>
                </a:lnTo>
                <a:close/>
              </a:path>
              <a:path w="504825" h="699770">
                <a:moveTo>
                  <a:pt x="51943" y="619836"/>
                </a:moveTo>
                <a:lnTo>
                  <a:pt x="44450" y="630161"/>
                </a:lnTo>
                <a:lnTo>
                  <a:pt x="54737" y="637565"/>
                </a:lnTo>
                <a:lnTo>
                  <a:pt x="62230" y="627240"/>
                </a:lnTo>
                <a:lnTo>
                  <a:pt x="51943" y="619836"/>
                </a:lnTo>
                <a:close/>
              </a:path>
              <a:path w="504825" h="699770">
                <a:moveTo>
                  <a:pt x="66675" y="599211"/>
                </a:moveTo>
                <a:lnTo>
                  <a:pt x="59309" y="609523"/>
                </a:lnTo>
                <a:lnTo>
                  <a:pt x="69596" y="616927"/>
                </a:lnTo>
                <a:lnTo>
                  <a:pt x="76962" y="606615"/>
                </a:lnTo>
                <a:lnTo>
                  <a:pt x="66675" y="599211"/>
                </a:lnTo>
                <a:close/>
              </a:path>
              <a:path w="504825" h="699770">
                <a:moveTo>
                  <a:pt x="81534" y="578573"/>
                </a:moveTo>
                <a:lnTo>
                  <a:pt x="74040" y="588886"/>
                </a:lnTo>
                <a:lnTo>
                  <a:pt x="84455" y="596290"/>
                </a:lnTo>
                <a:lnTo>
                  <a:pt x="91821" y="585977"/>
                </a:lnTo>
                <a:lnTo>
                  <a:pt x="81534" y="578573"/>
                </a:lnTo>
                <a:close/>
              </a:path>
              <a:path w="504825" h="699770">
                <a:moveTo>
                  <a:pt x="96265" y="557936"/>
                </a:moveTo>
                <a:lnTo>
                  <a:pt x="88900" y="568248"/>
                </a:lnTo>
                <a:lnTo>
                  <a:pt x="99187" y="575652"/>
                </a:lnTo>
                <a:lnTo>
                  <a:pt x="106680" y="565340"/>
                </a:lnTo>
                <a:lnTo>
                  <a:pt x="96265" y="557936"/>
                </a:lnTo>
                <a:close/>
              </a:path>
              <a:path w="504825" h="699770">
                <a:moveTo>
                  <a:pt x="111125" y="537298"/>
                </a:moveTo>
                <a:lnTo>
                  <a:pt x="103759" y="547611"/>
                </a:lnTo>
                <a:lnTo>
                  <a:pt x="114046" y="555028"/>
                </a:lnTo>
                <a:lnTo>
                  <a:pt x="121412" y="544702"/>
                </a:lnTo>
                <a:lnTo>
                  <a:pt x="111125" y="537298"/>
                </a:lnTo>
                <a:close/>
              </a:path>
              <a:path w="504825" h="699770">
                <a:moveTo>
                  <a:pt x="125984" y="516661"/>
                </a:moveTo>
                <a:lnTo>
                  <a:pt x="118490" y="526986"/>
                </a:lnTo>
                <a:lnTo>
                  <a:pt x="128905" y="534390"/>
                </a:lnTo>
                <a:lnTo>
                  <a:pt x="136271" y="524065"/>
                </a:lnTo>
                <a:lnTo>
                  <a:pt x="125984" y="516661"/>
                </a:lnTo>
                <a:close/>
              </a:path>
              <a:path w="504825" h="699770">
                <a:moveTo>
                  <a:pt x="140715" y="496023"/>
                </a:moveTo>
                <a:lnTo>
                  <a:pt x="133350" y="506348"/>
                </a:lnTo>
                <a:lnTo>
                  <a:pt x="143637" y="513753"/>
                </a:lnTo>
                <a:lnTo>
                  <a:pt x="151002" y="503427"/>
                </a:lnTo>
                <a:lnTo>
                  <a:pt x="140715" y="496023"/>
                </a:lnTo>
                <a:close/>
              </a:path>
              <a:path w="504825" h="699770">
                <a:moveTo>
                  <a:pt x="155575" y="475399"/>
                </a:moveTo>
                <a:lnTo>
                  <a:pt x="148209" y="485711"/>
                </a:lnTo>
                <a:lnTo>
                  <a:pt x="158496" y="493115"/>
                </a:lnTo>
                <a:lnTo>
                  <a:pt x="165862" y="482803"/>
                </a:lnTo>
                <a:lnTo>
                  <a:pt x="155575" y="475399"/>
                </a:lnTo>
                <a:close/>
              </a:path>
              <a:path w="504825" h="699770">
                <a:moveTo>
                  <a:pt x="170307" y="454761"/>
                </a:moveTo>
                <a:lnTo>
                  <a:pt x="162940" y="465073"/>
                </a:lnTo>
                <a:lnTo>
                  <a:pt x="173227" y="472478"/>
                </a:lnTo>
                <a:lnTo>
                  <a:pt x="180721" y="462165"/>
                </a:lnTo>
                <a:lnTo>
                  <a:pt x="170307" y="454761"/>
                </a:lnTo>
                <a:close/>
              </a:path>
              <a:path w="504825" h="699770">
                <a:moveTo>
                  <a:pt x="185165" y="434124"/>
                </a:moveTo>
                <a:lnTo>
                  <a:pt x="177800" y="444436"/>
                </a:lnTo>
                <a:lnTo>
                  <a:pt x="188087" y="451840"/>
                </a:lnTo>
                <a:lnTo>
                  <a:pt x="195452" y="441528"/>
                </a:lnTo>
                <a:lnTo>
                  <a:pt x="185165" y="434124"/>
                </a:lnTo>
                <a:close/>
              </a:path>
              <a:path w="504825" h="699770">
                <a:moveTo>
                  <a:pt x="200025" y="413486"/>
                </a:moveTo>
                <a:lnTo>
                  <a:pt x="192532" y="423798"/>
                </a:lnTo>
                <a:lnTo>
                  <a:pt x="202946" y="431203"/>
                </a:lnTo>
                <a:lnTo>
                  <a:pt x="210312" y="420890"/>
                </a:lnTo>
                <a:lnTo>
                  <a:pt x="200025" y="413486"/>
                </a:lnTo>
                <a:close/>
              </a:path>
              <a:path w="504825" h="699770">
                <a:moveTo>
                  <a:pt x="214757" y="392849"/>
                </a:moveTo>
                <a:lnTo>
                  <a:pt x="207390" y="403174"/>
                </a:lnTo>
                <a:lnTo>
                  <a:pt x="217677" y="410578"/>
                </a:lnTo>
                <a:lnTo>
                  <a:pt x="225171" y="400253"/>
                </a:lnTo>
                <a:lnTo>
                  <a:pt x="214757" y="392849"/>
                </a:lnTo>
                <a:close/>
              </a:path>
              <a:path w="504825" h="699770">
                <a:moveTo>
                  <a:pt x="229615" y="372211"/>
                </a:moveTo>
                <a:lnTo>
                  <a:pt x="222250" y="382536"/>
                </a:lnTo>
                <a:lnTo>
                  <a:pt x="232537" y="389940"/>
                </a:lnTo>
                <a:lnTo>
                  <a:pt x="239902" y="379615"/>
                </a:lnTo>
                <a:lnTo>
                  <a:pt x="229615" y="372211"/>
                </a:lnTo>
                <a:close/>
              </a:path>
              <a:path w="504825" h="699770">
                <a:moveTo>
                  <a:pt x="244475" y="351535"/>
                </a:moveTo>
                <a:lnTo>
                  <a:pt x="236982" y="361949"/>
                </a:lnTo>
                <a:lnTo>
                  <a:pt x="247269" y="369303"/>
                </a:lnTo>
                <a:lnTo>
                  <a:pt x="254762" y="359028"/>
                </a:lnTo>
                <a:lnTo>
                  <a:pt x="244475" y="351535"/>
                </a:lnTo>
                <a:close/>
              </a:path>
              <a:path w="504825" h="699770">
                <a:moveTo>
                  <a:pt x="259207" y="330961"/>
                </a:moveTo>
                <a:lnTo>
                  <a:pt x="251840" y="341248"/>
                </a:lnTo>
                <a:lnTo>
                  <a:pt x="262127" y="348614"/>
                </a:lnTo>
                <a:lnTo>
                  <a:pt x="269494" y="338327"/>
                </a:lnTo>
                <a:lnTo>
                  <a:pt x="259207" y="330961"/>
                </a:lnTo>
                <a:close/>
              </a:path>
              <a:path w="504825" h="699770">
                <a:moveTo>
                  <a:pt x="274065" y="310260"/>
                </a:moveTo>
                <a:lnTo>
                  <a:pt x="266573" y="320674"/>
                </a:lnTo>
                <a:lnTo>
                  <a:pt x="276987" y="328040"/>
                </a:lnTo>
                <a:lnTo>
                  <a:pt x="284352" y="317753"/>
                </a:lnTo>
                <a:lnTo>
                  <a:pt x="274065" y="310260"/>
                </a:lnTo>
                <a:close/>
              </a:path>
              <a:path w="504825" h="699770">
                <a:moveTo>
                  <a:pt x="288798" y="289686"/>
                </a:moveTo>
                <a:lnTo>
                  <a:pt x="281432" y="299973"/>
                </a:lnTo>
                <a:lnTo>
                  <a:pt x="291719" y="307339"/>
                </a:lnTo>
                <a:lnTo>
                  <a:pt x="299212" y="297052"/>
                </a:lnTo>
                <a:lnTo>
                  <a:pt x="288798" y="289686"/>
                </a:lnTo>
                <a:close/>
              </a:path>
              <a:path w="504825" h="699770">
                <a:moveTo>
                  <a:pt x="303657" y="268985"/>
                </a:moveTo>
                <a:lnTo>
                  <a:pt x="296290" y="279399"/>
                </a:lnTo>
                <a:lnTo>
                  <a:pt x="306577" y="286765"/>
                </a:lnTo>
                <a:lnTo>
                  <a:pt x="313944" y="276478"/>
                </a:lnTo>
                <a:lnTo>
                  <a:pt x="303657" y="268985"/>
                </a:lnTo>
                <a:close/>
              </a:path>
              <a:path w="504825" h="699770">
                <a:moveTo>
                  <a:pt x="318515" y="248411"/>
                </a:moveTo>
                <a:lnTo>
                  <a:pt x="311023" y="258698"/>
                </a:lnTo>
                <a:lnTo>
                  <a:pt x="321437" y="266064"/>
                </a:lnTo>
                <a:lnTo>
                  <a:pt x="328802" y="255777"/>
                </a:lnTo>
                <a:lnTo>
                  <a:pt x="318515" y="248411"/>
                </a:lnTo>
                <a:close/>
              </a:path>
              <a:path w="504825" h="699770">
                <a:moveTo>
                  <a:pt x="333248" y="227710"/>
                </a:moveTo>
                <a:lnTo>
                  <a:pt x="325882" y="238124"/>
                </a:lnTo>
                <a:lnTo>
                  <a:pt x="336169" y="245490"/>
                </a:lnTo>
                <a:lnTo>
                  <a:pt x="343535" y="235203"/>
                </a:lnTo>
                <a:lnTo>
                  <a:pt x="333248" y="227710"/>
                </a:lnTo>
                <a:close/>
              </a:path>
              <a:path w="504825" h="699770">
                <a:moveTo>
                  <a:pt x="348107" y="207136"/>
                </a:moveTo>
                <a:lnTo>
                  <a:pt x="340613" y="217423"/>
                </a:lnTo>
                <a:lnTo>
                  <a:pt x="351027" y="224916"/>
                </a:lnTo>
                <a:lnTo>
                  <a:pt x="358394" y="214502"/>
                </a:lnTo>
                <a:lnTo>
                  <a:pt x="348107" y="207136"/>
                </a:lnTo>
                <a:close/>
              </a:path>
              <a:path w="504825" h="699770">
                <a:moveTo>
                  <a:pt x="362838" y="186435"/>
                </a:moveTo>
                <a:lnTo>
                  <a:pt x="355473" y="196849"/>
                </a:lnTo>
                <a:lnTo>
                  <a:pt x="365760" y="204215"/>
                </a:lnTo>
                <a:lnTo>
                  <a:pt x="373252" y="193928"/>
                </a:lnTo>
                <a:lnTo>
                  <a:pt x="362838" y="186435"/>
                </a:lnTo>
                <a:close/>
              </a:path>
              <a:path w="504825" h="699770">
                <a:moveTo>
                  <a:pt x="377698" y="165861"/>
                </a:moveTo>
                <a:lnTo>
                  <a:pt x="370332" y="176148"/>
                </a:lnTo>
                <a:lnTo>
                  <a:pt x="380619" y="183641"/>
                </a:lnTo>
                <a:lnTo>
                  <a:pt x="387985" y="173227"/>
                </a:lnTo>
                <a:lnTo>
                  <a:pt x="377698" y="165861"/>
                </a:lnTo>
                <a:close/>
              </a:path>
              <a:path w="504825" h="699770">
                <a:moveTo>
                  <a:pt x="392557" y="145287"/>
                </a:moveTo>
                <a:lnTo>
                  <a:pt x="385063" y="155574"/>
                </a:lnTo>
                <a:lnTo>
                  <a:pt x="395477" y="162940"/>
                </a:lnTo>
                <a:lnTo>
                  <a:pt x="402844" y="152653"/>
                </a:lnTo>
                <a:lnTo>
                  <a:pt x="392557" y="145287"/>
                </a:lnTo>
                <a:close/>
              </a:path>
              <a:path w="504825" h="699770">
                <a:moveTo>
                  <a:pt x="407288" y="124586"/>
                </a:moveTo>
                <a:lnTo>
                  <a:pt x="399923" y="134873"/>
                </a:lnTo>
                <a:lnTo>
                  <a:pt x="410210" y="142366"/>
                </a:lnTo>
                <a:lnTo>
                  <a:pt x="417702" y="131952"/>
                </a:lnTo>
                <a:lnTo>
                  <a:pt x="407288" y="124586"/>
                </a:lnTo>
                <a:close/>
              </a:path>
              <a:path w="504825" h="699770">
                <a:moveTo>
                  <a:pt x="422148" y="104012"/>
                </a:moveTo>
                <a:lnTo>
                  <a:pt x="414782" y="114299"/>
                </a:lnTo>
                <a:lnTo>
                  <a:pt x="425069" y="121665"/>
                </a:lnTo>
                <a:lnTo>
                  <a:pt x="432435" y="111378"/>
                </a:lnTo>
                <a:lnTo>
                  <a:pt x="422148" y="104012"/>
                </a:lnTo>
                <a:close/>
              </a:path>
              <a:path w="504825" h="699770">
                <a:moveTo>
                  <a:pt x="436880" y="83311"/>
                </a:moveTo>
                <a:lnTo>
                  <a:pt x="429513" y="93598"/>
                </a:lnTo>
                <a:lnTo>
                  <a:pt x="439800" y="101091"/>
                </a:lnTo>
                <a:lnTo>
                  <a:pt x="447294" y="90677"/>
                </a:lnTo>
                <a:lnTo>
                  <a:pt x="436880" y="83311"/>
                </a:lnTo>
                <a:close/>
              </a:path>
              <a:path w="504825" h="699770">
                <a:moveTo>
                  <a:pt x="504571" y="0"/>
                </a:moveTo>
                <a:lnTo>
                  <a:pt x="429133" y="39750"/>
                </a:lnTo>
                <a:lnTo>
                  <a:pt x="491109" y="84073"/>
                </a:lnTo>
                <a:lnTo>
                  <a:pt x="494993" y="59816"/>
                </a:lnTo>
                <a:lnTo>
                  <a:pt x="469519" y="59816"/>
                </a:lnTo>
                <a:lnTo>
                  <a:pt x="459105" y="52323"/>
                </a:lnTo>
                <a:lnTo>
                  <a:pt x="462407" y="47878"/>
                </a:lnTo>
                <a:lnTo>
                  <a:pt x="496904" y="47878"/>
                </a:lnTo>
                <a:lnTo>
                  <a:pt x="504571" y="0"/>
                </a:lnTo>
                <a:close/>
              </a:path>
              <a:path w="504825" h="699770">
                <a:moveTo>
                  <a:pt x="451738" y="62737"/>
                </a:moveTo>
                <a:lnTo>
                  <a:pt x="444373" y="73024"/>
                </a:lnTo>
                <a:lnTo>
                  <a:pt x="454660" y="80390"/>
                </a:lnTo>
                <a:lnTo>
                  <a:pt x="462025" y="70103"/>
                </a:lnTo>
                <a:lnTo>
                  <a:pt x="451738" y="62737"/>
                </a:lnTo>
                <a:close/>
              </a:path>
              <a:path w="504825" h="699770">
                <a:moveTo>
                  <a:pt x="462407" y="47878"/>
                </a:moveTo>
                <a:lnTo>
                  <a:pt x="459105" y="52323"/>
                </a:lnTo>
                <a:lnTo>
                  <a:pt x="469519" y="59816"/>
                </a:lnTo>
                <a:lnTo>
                  <a:pt x="472694" y="55244"/>
                </a:lnTo>
                <a:lnTo>
                  <a:pt x="462407" y="47878"/>
                </a:lnTo>
                <a:close/>
              </a:path>
              <a:path w="504825" h="699770">
                <a:moveTo>
                  <a:pt x="496904" y="47878"/>
                </a:moveTo>
                <a:lnTo>
                  <a:pt x="462407" y="47878"/>
                </a:lnTo>
                <a:lnTo>
                  <a:pt x="472694" y="55244"/>
                </a:lnTo>
                <a:lnTo>
                  <a:pt x="469519" y="59816"/>
                </a:lnTo>
                <a:lnTo>
                  <a:pt x="494993" y="59816"/>
                </a:lnTo>
                <a:lnTo>
                  <a:pt x="496904" y="47878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1" y="5370576"/>
            <a:ext cx="737615" cy="737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63790" y="5135627"/>
            <a:ext cx="1524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000" i="1" spc="-5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64579" y="5625084"/>
            <a:ext cx="576580" cy="280670"/>
          </a:xfrm>
          <a:custGeom>
            <a:avLst/>
            <a:gdLst/>
            <a:ahLst/>
            <a:cxnLst/>
            <a:rect l="l" t="t" r="r" b="b"/>
            <a:pathLst>
              <a:path w="576579" h="280670">
                <a:moveTo>
                  <a:pt x="435864" y="0"/>
                </a:moveTo>
                <a:lnTo>
                  <a:pt x="435864" y="70103"/>
                </a:lnTo>
                <a:lnTo>
                  <a:pt x="0" y="70103"/>
                </a:lnTo>
                <a:lnTo>
                  <a:pt x="0" y="210311"/>
                </a:lnTo>
                <a:lnTo>
                  <a:pt x="435864" y="210311"/>
                </a:lnTo>
                <a:lnTo>
                  <a:pt x="435864" y="280415"/>
                </a:lnTo>
                <a:lnTo>
                  <a:pt x="576072" y="140207"/>
                </a:lnTo>
                <a:lnTo>
                  <a:pt x="435864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64579" y="5625084"/>
            <a:ext cx="576580" cy="280670"/>
          </a:xfrm>
          <a:custGeom>
            <a:avLst/>
            <a:gdLst/>
            <a:ahLst/>
            <a:cxnLst/>
            <a:rect l="l" t="t" r="r" b="b"/>
            <a:pathLst>
              <a:path w="576579" h="280670">
                <a:moveTo>
                  <a:pt x="0" y="70103"/>
                </a:moveTo>
                <a:lnTo>
                  <a:pt x="435864" y="70103"/>
                </a:lnTo>
                <a:lnTo>
                  <a:pt x="435864" y="0"/>
                </a:lnTo>
                <a:lnTo>
                  <a:pt x="576072" y="140207"/>
                </a:lnTo>
                <a:lnTo>
                  <a:pt x="435864" y="280415"/>
                </a:lnTo>
                <a:lnTo>
                  <a:pt x="435864" y="210311"/>
                </a:lnTo>
                <a:lnTo>
                  <a:pt x="0" y="210311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85354" y="4876800"/>
            <a:ext cx="307975" cy="799578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56515">
              <a:spcBef>
                <a:spcPts val="1095"/>
              </a:spcBef>
            </a:pPr>
            <a:endParaRPr sz="2175" baseline="-15325" dirty="0">
              <a:latin typeface="STIXGeneral"/>
              <a:cs typeface="STIXGeneral"/>
            </a:endParaRPr>
          </a:p>
          <a:p>
            <a:pPr marL="12700">
              <a:spcBef>
                <a:spcPts val="994"/>
              </a:spcBef>
            </a:pPr>
            <a:r>
              <a:rPr sz="3000" spc="82" baseline="-19444" dirty="0">
                <a:solidFill>
                  <a:srgbClr val="FF0000"/>
                </a:solidFill>
                <a:latin typeface="STIXGeneral"/>
                <a:cs typeface="STIXGeneral"/>
              </a:rPr>
              <a:t>𝑛</a:t>
            </a:r>
            <a:r>
              <a:rPr sz="1450" spc="55" dirty="0">
                <a:solidFill>
                  <a:srgbClr val="FF0000"/>
                </a:solidFill>
                <a:latin typeface="STIXGeneral"/>
                <a:cs typeface="STIXGeneral"/>
              </a:rPr>
              <a:t>´</a:t>
            </a:r>
            <a:endParaRPr sz="1450" dirty="0">
              <a:latin typeface="STIXGeneral"/>
              <a:cs typeface="STIXGeneral"/>
            </a:endParaRPr>
          </a:p>
        </p:txBody>
      </p:sp>
    </p:spTree>
    <p:extLst>
      <p:ext uri="{BB962C8B-B14F-4D97-AF65-F5344CB8AC3E}">
        <p14:creationId xmlns:p14="http://schemas.microsoft.com/office/powerpoint/2010/main" val="3023184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825740" y="4495800"/>
            <a:ext cx="2231390" cy="1661160"/>
          </a:xfrm>
          <a:custGeom>
            <a:avLst/>
            <a:gdLst/>
            <a:ahLst/>
            <a:cxnLst/>
            <a:rect l="l" t="t" r="r" b="b"/>
            <a:pathLst>
              <a:path w="2231390" h="1661160">
                <a:moveTo>
                  <a:pt x="0" y="1661160"/>
                </a:moveTo>
                <a:lnTo>
                  <a:pt x="2231136" y="1661160"/>
                </a:lnTo>
                <a:lnTo>
                  <a:pt x="2231136" y="0"/>
                </a:lnTo>
                <a:lnTo>
                  <a:pt x="0" y="0"/>
                </a:lnTo>
                <a:lnTo>
                  <a:pt x="0" y="1661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25741" y="550163"/>
            <a:ext cx="2304415" cy="1728470"/>
          </a:xfrm>
          <a:custGeom>
            <a:avLst/>
            <a:gdLst/>
            <a:ahLst/>
            <a:cxnLst/>
            <a:rect l="l" t="t" r="r" b="b"/>
            <a:pathLst>
              <a:path w="2304415" h="1728470">
                <a:moveTo>
                  <a:pt x="0" y="1728216"/>
                </a:moveTo>
                <a:lnTo>
                  <a:pt x="2304288" y="1728216"/>
                </a:lnTo>
                <a:lnTo>
                  <a:pt x="2304288" y="0"/>
                </a:lnTo>
                <a:lnTo>
                  <a:pt x="0" y="0"/>
                </a:lnTo>
                <a:lnTo>
                  <a:pt x="0" y="1728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Content Placeholder 148">
            <a:extLst>
              <a:ext uri="{FF2B5EF4-FFF2-40B4-BE49-F238E27FC236}">
                <a16:creationId xmlns:a16="http://schemas.microsoft.com/office/drawing/2014/main" id="{28AB1F15-3D30-3646-AA60-E7E1F4C2E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6424421" cy="62317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Normal mapping</a:t>
            </a:r>
          </a:p>
          <a:p>
            <a:pPr lvl="1"/>
            <a:r>
              <a:rPr lang="en-US" dirty="0"/>
              <a:t>Store the actual normal for each point on a surface in a texture</a:t>
            </a:r>
          </a:p>
          <a:p>
            <a:pPr lvl="2"/>
            <a:r>
              <a:rPr lang="en-US" dirty="0"/>
              <a:t>Each </a:t>
            </a:r>
            <a:r>
              <a:rPr lang="en-US" dirty="0" err="1"/>
              <a:t>texel</a:t>
            </a:r>
            <a:r>
              <a:rPr lang="en-US" dirty="0"/>
              <a:t> contains </a:t>
            </a:r>
            <a:r>
              <a:rPr lang="en-US" dirty="0" err="1"/>
              <a:t>rgb</a:t>
            </a:r>
            <a:endParaRPr lang="en-US" dirty="0"/>
          </a:p>
          <a:p>
            <a:pPr lvl="2"/>
            <a:r>
              <a:rPr lang="en-US" dirty="0"/>
              <a:t>We encode the </a:t>
            </a:r>
            <a:r>
              <a:rPr lang="en-US" dirty="0" err="1"/>
              <a:t>normals</a:t>
            </a:r>
            <a:r>
              <a:rPr lang="en-US" dirty="0"/>
              <a:t> 𝑛 = (𝑛𝑥, 𝑛𝑦, 𝑛𝑦) as [-1,1] in </a:t>
            </a:r>
            <a:r>
              <a:rPr lang="en-US" dirty="0" err="1"/>
              <a:t>rgb</a:t>
            </a:r>
            <a:r>
              <a:rPr lang="en-US" dirty="0"/>
              <a:t> colors (0...255)</a:t>
            </a:r>
          </a:p>
          <a:p>
            <a:pPr lvl="2"/>
            <a:r>
              <a:rPr lang="en-US" dirty="0"/>
              <a:t>Beware of artifacts</a:t>
            </a:r>
          </a:p>
          <a:p>
            <a:pPr lvl="3"/>
            <a:r>
              <a:rPr lang="en-US" dirty="0"/>
              <a:t>Interpolation requires renormalization and can produce odd results</a:t>
            </a:r>
          </a:p>
          <a:p>
            <a:pPr lvl="3"/>
            <a:r>
              <a:rPr lang="en-US" dirty="0"/>
              <a:t>8-bit format will result in quantization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7D75-3417-2C4D-8A15-BE1B8484403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/>
          <p:nvPr/>
        </p:nvSpPr>
        <p:spPr>
          <a:xfrm>
            <a:off x="8002524" y="1117091"/>
            <a:ext cx="1801495" cy="609600"/>
          </a:xfrm>
          <a:custGeom>
            <a:avLst/>
            <a:gdLst/>
            <a:ahLst/>
            <a:cxnLst/>
            <a:rect l="l" t="t" r="r" b="b"/>
            <a:pathLst>
              <a:path w="1801495" h="609600">
                <a:moveTo>
                  <a:pt x="0" y="609600"/>
                </a:moveTo>
                <a:lnTo>
                  <a:pt x="20230" y="573176"/>
                </a:lnTo>
                <a:lnTo>
                  <a:pt x="52269" y="536905"/>
                </a:lnTo>
                <a:lnTo>
                  <a:pt x="90397" y="501700"/>
                </a:lnTo>
                <a:lnTo>
                  <a:pt x="128897" y="468477"/>
                </a:lnTo>
                <a:lnTo>
                  <a:pt x="162051" y="438150"/>
                </a:lnTo>
                <a:lnTo>
                  <a:pt x="199064" y="401502"/>
                </a:lnTo>
                <a:lnTo>
                  <a:pt x="236505" y="365474"/>
                </a:lnTo>
                <a:lnTo>
                  <a:pt x="274851" y="330065"/>
                </a:lnTo>
                <a:lnTo>
                  <a:pt x="314578" y="295275"/>
                </a:lnTo>
                <a:lnTo>
                  <a:pt x="346624" y="272319"/>
                </a:lnTo>
                <a:lnTo>
                  <a:pt x="380634" y="251174"/>
                </a:lnTo>
                <a:lnTo>
                  <a:pt x="412573" y="228266"/>
                </a:lnTo>
                <a:lnTo>
                  <a:pt x="438403" y="200025"/>
                </a:lnTo>
                <a:lnTo>
                  <a:pt x="459855" y="175087"/>
                </a:lnTo>
                <a:lnTo>
                  <a:pt x="490854" y="147018"/>
                </a:lnTo>
                <a:lnTo>
                  <a:pt x="524236" y="121640"/>
                </a:lnTo>
                <a:lnTo>
                  <a:pt x="603552" y="84313"/>
                </a:lnTo>
                <a:lnTo>
                  <a:pt x="655197" y="67705"/>
                </a:lnTo>
                <a:lnTo>
                  <a:pt x="707104" y="52959"/>
                </a:lnTo>
                <a:lnTo>
                  <a:pt x="758608" y="38085"/>
                </a:lnTo>
                <a:lnTo>
                  <a:pt x="809047" y="21096"/>
                </a:lnTo>
                <a:lnTo>
                  <a:pt x="857757" y="0"/>
                </a:lnTo>
                <a:lnTo>
                  <a:pt x="895931" y="2149"/>
                </a:lnTo>
                <a:lnTo>
                  <a:pt x="934069" y="4143"/>
                </a:lnTo>
                <a:lnTo>
                  <a:pt x="972183" y="6447"/>
                </a:lnTo>
                <a:lnTo>
                  <a:pt x="1010284" y="9525"/>
                </a:lnTo>
                <a:lnTo>
                  <a:pt x="1063878" y="28527"/>
                </a:lnTo>
                <a:lnTo>
                  <a:pt x="1089366" y="42975"/>
                </a:lnTo>
                <a:lnTo>
                  <a:pt x="1115186" y="57150"/>
                </a:lnTo>
                <a:lnTo>
                  <a:pt x="1149465" y="69764"/>
                </a:lnTo>
                <a:lnTo>
                  <a:pt x="1189577" y="78533"/>
                </a:lnTo>
                <a:lnTo>
                  <a:pt x="1230594" y="86135"/>
                </a:lnTo>
                <a:lnTo>
                  <a:pt x="1267586" y="95250"/>
                </a:lnTo>
                <a:lnTo>
                  <a:pt x="1297092" y="135249"/>
                </a:lnTo>
                <a:lnTo>
                  <a:pt x="1328372" y="173783"/>
                </a:lnTo>
                <a:lnTo>
                  <a:pt x="1357866" y="213532"/>
                </a:lnTo>
                <a:lnTo>
                  <a:pt x="1382014" y="257175"/>
                </a:lnTo>
                <a:lnTo>
                  <a:pt x="1395741" y="293387"/>
                </a:lnTo>
                <a:lnTo>
                  <a:pt x="1409446" y="330374"/>
                </a:lnTo>
                <a:lnTo>
                  <a:pt x="1428484" y="364099"/>
                </a:lnTo>
                <a:lnTo>
                  <a:pt x="1458214" y="390525"/>
                </a:lnTo>
                <a:lnTo>
                  <a:pt x="1519570" y="409527"/>
                </a:lnTo>
                <a:lnTo>
                  <a:pt x="1582166" y="419100"/>
                </a:lnTo>
                <a:lnTo>
                  <a:pt x="1609883" y="435286"/>
                </a:lnTo>
                <a:lnTo>
                  <a:pt x="1635791" y="445246"/>
                </a:lnTo>
                <a:lnTo>
                  <a:pt x="1663461" y="451657"/>
                </a:lnTo>
                <a:lnTo>
                  <a:pt x="1696466" y="457200"/>
                </a:lnTo>
                <a:lnTo>
                  <a:pt x="1720715" y="472529"/>
                </a:lnTo>
                <a:lnTo>
                  <a:pt x="1745964" y="484584"/>
                </a:lnTo>
                <a:lnTo>
                  <a:pt x="1772689" y="492472"/>
                </a:lnTo>
                <a:lnTo>
                  <a:pt x="1801368" y="4953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8761" y="827533"/>
            <a:ext cx="99695" cy="363855"/>
          </a:xfrm>
          <a:custGeom>
            <a:avLst/>
            <a:gdLst/>
            <a:ahLst/>
            <a:cxnLst/>
            <a:rect l="l" t="t" r="r" b="b"/>
            <a:pathLst>
              <a:path w="99695" h="363855">
                <a:moveTo>
                  <a:pt x="43689" y="73586"/>
                </a:moveTo>
                <a:lnTo>
                  <a:pt x="31243" y="75994"/>
                </a:lnTo>
                <a:lnTo>
                  <a:pt x="86868" y="363854"/>
                </a:lnTo>
                <a:lnTo>
                  <a:pt x="99314" y="361568"/>
                </a:lnTo>
                <a:lnTo>
                  <a:pt x="43689" y="73586"/>
                </a:lnTo>
                <a:close/>
              </a:path>
              <a:path w="99695" h="363855">
                <a:moveTo>
                  <a:pt x="22987" y="0"/>
                </a:moveTo>
                <a:lnTo>
                  <a:pt x="0" y="82041"/>
                </a:lnTo>
                <a:lnTo>
                  <a:pt x="31243" y="75994"/>
                </a:lnTo>
                <a:lnTo>
                  <a:pt x="28829" y="63500"/>
                </a:lnTo>
                <a:lnTo>
                  <a:pt x="41275" y="61087"/>
                </a:lnTo>
                <a:lnTo>
                  <a:pt x="69835" y="61087"/>
                </a:lnTo>
                <a:lnTo>
                  <a:pt x="22987" y="0"/>
                </a:lnTo>
                <a:close/>
              </a:path>
              <a:path w="99695" h="363855">
                <a:moveTo>
                  <a:pt x="41275" y="61087"/>
                </a:moveTo>
                <a:lnTo>
                  <a:pt x="28829" y="63500"/>
                </a:lnTo>
                <a:lnTo>
                  <a:pt x="31243" y="75994"/>
                </a:lnTo>
                <a:lnTo>
                  <a:pt x="43689" y="73586"/>
                </a:lnTo>
                <a:lnTo>
                  <a:pt x="41275" y="61087"/>
                </a:lnTo>
                <a:close/>
              </a:path>
              <a:path w="99695" h="363855">
                <a:moveTo>
                  <a:pt x="69835" y="61087"/>
                </a:moveTo>
                <a:lnTo>
                  <a:pt x="41275" y="61087"/>
                </a:lnTo>
                <a:lnTo>
                  <a:pt x="43689" y="73586"/>
                </a:lnTo>
                <a:lnTo>
                  <a:pt x="74803" y="67563"/>
                </a:lnTo>
                <a:lnTo>
                  <a:pt x="69835" y="61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68996" y="4995673"/>
            <a:ext cx="2018030" cy="0"/>
          </a:xfrm>
          <a:custGeom>
            <a:avLst/>
            <a:gdLst/>
            <a:ahLst/>
            <a:cxnLst/>
            <a:rect l="l" t="t" r="r" b="b"/>
            <a:pathLst>
              <a:path w="2018029">
                <a:moveTo>
                  <a:pt x="0" y="0"/>
                </a:moveTo>
                <a:lnTo>
                  <a:pt x="20177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92084" y="900684"/>
            <a:ext cx="219075" cy="366395"/>
          </a:xfrm>
          <a:custGeom>
            <a:avLst/>
            <a:gdLst/>
            <a:ahLst/>
            <a:cxnLst/>
            <a:rect l="l" t="t" r="r" b="b"/>
            <a:pathLst>
              <a:path w="219075" h="366394">
                <a:moveTo>
                  <a:pt x="44123" y="62453"/>
                </a:moveTo>
                <a:lnTo>
                  <a:pt x="33142" y="68910"/>
                </a:lnTo>
                <a:lnTo>
                  <a:pt x="207899" y="365887"/>
                </a:lnTo>
                <a:lnTo>
                  <a:pt x="218821" y="359537"/>
                </a:lnTo>
                <a:lnTo>
                  <a:pt x="44123" y="62453"/>
                </a:lnTo>
                <a:close/>
              </a:path>
              <a:path w="219075" h="366394">
                <a:moveTo>
                  <a:pt x="0" y="0"/>
                </a:moveTo>
                <a:lnTo>
                  <a:pt x="5842" y="84962"/>
                </a:lnTo>
                <a:lnTo>
                  <a:pt x="33142" y="68910"/>
                </a:lnTo>
                <a:lnTo>
                  <a:pt x="26670" y="57912"/>
                </a:lnTo>
                <a:lnTo>
                  <a:pt x="37719" y="51562"/>
                </a:lnTo>
                <a:lnTo>
                  <a:pt x="62645" y="51562"/>
                </a:lnTo>
                <a:lnTo>
                  <a:pt x="71500" y="46354"/>
                </a:lnTo>
                <a:lnTo>
                  <a:pt x="0" y="0"/>
                </a:lnTo>
                <a:close/>
              </a:path>
              <a:path w="219075" h="366394">
                <a:moveTo>
                  <a:pt x="37719" y="51562"/>
                </a:moveTo>
                <a:lnTo>
                  <a:pt x="26670" y="57912"/>
                </a:lnTo>
                <a:lnTo>
                  <a:pt x="33142" y="68910"/>
                </a:lnTo>
                <a:lnTo>
                  <a:pt x="44123" y="62453"/>
                </a:lnTo>
                <a:lnTo>
                  <a:pt x="37719" y="51562"/>
                </a:lnTo>
                <a:close/>
              </a:path>
              <a:path w="219075" h="366394">
                <a:moveTo>
                  <a:pt x="62645" y="51562"/>
                </a:moveTo>
                <a:lnTo>
                  <a:pt x="37719" y="51562"/>
                </a:lnTo>
                <a:lnTo>
                  <a:pt x="44123" y="62453"/>
                </a:lnTo>
                <a:lnTo>
                  <a:pt x="62645" y="51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2420" y="1190245"/>
            <a:ext cx="288290" cy="291465"/>
          </a:xfrm>
          <a:custGeom>
            <a:avLst/>
            <a:gdLst/>
            <a:ahLst/>
            <a:cxnLst/>
            <a:rect l="l" t="t" r="r" b="b"/>
            <a:pathLst>
              <a:path w="288290" h="291465">
                <a:moveTo>
                  <a:pt x="58139" y="49726"/>
                </a:moveTo>
                <a:lnTo>
                  <a:pt x="49080" y="58700"/>
                </a:lnTo>
                <a:lnTo>
                  <a:pt x="278891" y="290956"/>
                </a:lnTo>
                <a:lnTo>
                  <a:pt x="288035" y="282066"/>
                </a:lnTo>
                <a:lnTo>
                  <a:pt x="58139" y="49726"/>
                </a:lnTo>
                <a:close/>
              </a:path>
              <a:path w="288290" h="291465">
                <a:moveTo>
                  <a:pt x="0" y="0"/>
                </a:moveTo>
                <a:lnTo>
                  <a:pt x="26542" y="81025"/>
                </a:lnTo>
                <a:lnTo>
                  <a:pt x="49080" y="58700"/>
                </a:lnTo>
                <a:lnTo>
                  <a:pt x="40131" y="49656"/>
                </a:lnTo>
                <a:lnTo>
                  <a:pt x="49149" y="40639"/>
                </a:lnTo>
                <a:lnTo>
                  <a:pt x="67311" y="40639"/>
                </a:lnTo>
                <a:lnTo>
                  <a:pt x="80644" y="27431"/>
                </a:lnTo>
                <a:lnTo>
                  <a:pt x="0" y="0"/>
                </a:lnTo>
                <a:close/>
              </a:path>
              <a:path w="288290" h="291465">
                <a:moveTo>
                  <a:pt x="49149" y="40639"/>
                </a:moveTo>
                <a:lnTo>
                  <a:pt x="40131" y="49656"/>
                </a:lnTo>
                <a:lnTo>
                  <a:pt x="49080" y="58700"/>
                </a:lnTo>
                <a:lnTo>
                  <a:pt x="58139" y="49726"/>
                </a:lnTo>
                <a:lnTo>
                  <a:pt x="49149" y="40639"/>
                </a:lnTo>
                <a:close/>
              </a:path>
              <a:path w="288290" h="291465">
                <a:moveTo>
                  <a:pt x="67311" y="40639"/>
                </a:moveTo>
                <a:lnTo>
                  <a:pt x="49149" y="40639"/>
                </a:lnTo>
                <a:lnTo>
                  <a:pt x="58139" y="49726"/>
                </a:lnTo>
                <a:lnTo>
                  <a:pt x="67311" y="40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75293" y="766573"/>
            <a:ext cx="101600" cy="361315"/>
          </a:xfrm>
          <a:custGeom>
            <a:avLst/>
            <a:gdLst/>
            <a:ahLst/>
            <a:cxnLst/>
            <a:rect l="l" t="t" r="r" b="b"/>
            <a:pathLst>
              <a:path w="101600" h="361315">
                <a:moveTo>
                  <a:pt x="57921" y="73408"/>
                </a:moveTo>
                <a:lnTo>
                  <a:pt x="0" y="358393"/>
                </a:lnTo>
                <a:lnTo>
                  <a:pt x="12446" y="360933"/>
                </a:lnTo>
                <a:lnTo>
                  <a:pt x="70367" y="75948"/>
                </a:lnTo>
                <a:lnTo>
                  <a:pt x="57921" y="73408"/>
                </a:lnTo>
                <a:close/>
              </a:path>
              <a:path w="101600" h="361315">
                <a:moveTo>
                  <a:pt x="95743" y="60960"/>
                </a:moveTo>
                <a:lnTo>
                  <a:pt x="60451" y="60960"/>
                </a:lnTo>
                <a:lnTo>
                  <a:pt x="72898" y="63500"/>
                </a:lnTo>
                <a:lnTo>
                  <a:pt x="70367" y="75948"/>
                </a:lnTo>
                <a:lnTo>
                  <a:pt x="101473" y="82295"/>
                </a:lnTo>
                <a:lnTo>
                  <a:pt x="95743" y="60960"/>
                </a:lnTo>
                <a:close/>
              </a:path>
              <a:path w="101600" h="361315">
                <a:moveTo>
                  <a:pt x="60451" y="60960"/>
                </a:moveTo>
                <a:lnTo>
                  <a:pt x="57921" y="73408"/>
                </a:lnTo>
                <a:lnTo>
                  <a:pt x="70367" y="75948"/>
                </a:lnTo>
                <a:lnTo>
                  <a:pt x="72898" y="63500"/>
                </a:lnTo>
                <a:lnTo>
                  <a:pt x="60451" y="60960"/>
                </a:lnTo>
                <a:close/>
              </a:path>
              <a:path w="101600" h="361315">
                <a:moveTo>
                  <a:pt x="79375" y="0"/>
                </a:moveTo>
                <a:lnTo>
                  <a:pt x="26797" y="67055"/>
                </a:lnTo>
                <a:lnTo>
                  <a:pt x="57921" y="73408"/>
                </a:lnTo>
                <a:lnTo>
                  <a:pt x="60451" y="60960"/>
                </a:lnTo>
                <a:lnTo>
                  <a:pt x="95743" y="60960"/>
                </a:lnTo>
                <a:lnTo>
                  <a:pt x="79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38183" y="955547"/>
            <a:ext cx="225425" cy="372110"/>
          </a:xfrm>
          <a:custGeom>
            <a:avLst/>
            <a:gdLst/>
            <a:ahLst/>
            <a:cxnLst/>
            <a:rect l="l" t="t" r="r" b="b"/>
            <a:pathLst>
              <a:path w="225425" h="372109">
                <a:moveTo>
                  <a:pt x="180455" y="62212"/>
                </a:moveTo>
                <a:lnTo>
                  <a:pt x="0" y="365505"/>
                </a:lnTo>
                <a:lnTo>
                  <a:pt x="10922" y="372110"/>
                </a:lnTo>
                <a:lnTo>
                  <a:pt x="191370" y="68706"/>
                </a:lnTo>
                <a:lnTo>
                  <a:pt x="180455" y="62212"/>
                </a:lnTo>
                <a:close/>
              </a:path>
              <a:path w="225425" h="372109">
                <a:moveTo>
                  <a:pt x="221159" y="51307"/>
                </a:moveTo>
                <a:lnTo>
                  <a:pt x="186944" y="51307"/>
                </a:lnTo>
                <a:lnTo>
                  <a:pt x="197866" y="57785"/>
                </a:lnTo>
                <a:lnTo>
                  <a:pt x="191370" y="68706"/>
                </a:lnTo>
                <a:lnTo>
                  <a:pt x="218694" y="84962"/>
                </a:lnTo>
                <a:lnTo>
                  <a:pt x="221159" y="51307"/>
                </a:lnTo>
                <a:close/>
              </a:path>
              <a:path w="225425" h="372109">
                <a:moveTo>
                  <a:pt x="186944" y="51307"/>
                </a:moveTo>
                <a:lnTo>
                  <a:pt x="180455" y="62212"/>
                </a:lnTo>
                <a:lnTo>
                  <a:pt x="191370" y="68706"/>
                </a:lnTo>
                <a:lnTo>
                  <a:pt x="197866" y="57785"/>
                </a:lnTo>
                <a:lnTo>
                  <a:pt x="186944" y="51307"/>
                </a:lnTo>
                <a:close/>
              </a:path>
              <a:path w="225425" h="372109">
                <a:moveTo>
                  <a:pt x="224917" y="0"/>
                </a:moveTo>
                <a:lnTo>
                  <a:pt x="153162" y="45974"/>
                </a:lnTo>
                <a:lnTo>
                  <a:pt x="180455" y="62212"/>
                </a:lnTo>
                <a:lnTo>
                  <a:pt x="186944" y="51307"/>
                </a:lnTo>
                <a:lnTo>
                  <a:pt x="221159" y="51307"/>
                </a:lnTo>
                <a:lnTo>
                  <a:pt x="2249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62972" y="1098804"/>
            <a:ext cx="126364" cy="422275"/>
          </a:xfrm>
          <a:custGeom>
            <a:avLst/>
            <a:gdLst/>
            <a:ahLst/>
            <a:cxnLst/>
            <a:rect l="l" t="t" r="r" b="b"/>
            <a:pathLst>
              <a:path w="126365" h="422275">
                <a:moveTo>
                  <a:pt x="82907" y="72630"/>
                </a:moveTo>
                <a:lnTo>
                  <a:pt x="0" y="419100"/>
                </a:lnTo>
                <a:lnTo>
                  <a:pt x="12446" y="422148"/>
                </a:lnTo>
                <a:lnTo>
                  <a:pt x="95227" y="75567"/>
                </a:lnTo>
                <a:lnTo>
                  <a:pt x="82907" y="72630"/>
                </a:lnTo>
                <a:close/>
              </a:path>
              <a:path w="126365" h="422275">
                <a:moveTo>
                  <a:pt x="120848" y="60325"/>
                </a:moveTo>
                <a:lnTo>
                  <a:pt x="85851" y="60325"/>
                </a:lnTo>
                <a:lnTo>
                  <a:pt x="98171" y="63246"/>
                </a:lnTo>
                <a:lnTo>
                  <a:pt x="95227" y="75567"/>
                </a:lnTo>
                <a:lnTo>
                  <a:pt x="126110" y="82931"/>
                </a:lnTo>
                <a:lnTo>
                  <a:pt x="120848" y="60325"/>
                </a:lnTo>
                <a:close/>
              </a:path>
              <a:path w="126365" h="422275">
                <a:moveTo>
                  <a:pt x="85851" y="60325"/>
                </a:moveTo>
                <a:lnTo>
                  <a:pt x="82907" y="72630"/>
                </a:lnTo>
                <a:lnTo>
                  <a:pt x="95227" y="75567"/>
                </a:lnTo>
                <a:lnTo>
                  <a:pt x="98171" y="63246"/>
                </a:lnTo>
                <a:lnTo>
                  <a:pt x="85851" y="60325"/>
                </a:lnTo>
                <a:close/>
              </a:path>
              <a:path w="126365" h="422275">
                <a:moveTo>
                  <a:pt x="106806" y="0"/>
                </a:moveTo>
                <a:lnTo>
                  <a:pt x="52070" y="65278"/>
                </a:lnTo>
                <a:lnTo>
                  <a:pt x="82907" y="72630"/>
                </a:lnTo>
                <a:lnTo>
                  <a:pt x="85851" y="60325"/>
                </a:lnTo>
                <a:lnTo>
                  <a:pt x="120848" y="60325"/>
                </a:lnTo>
                <a:lnTo>
                  <a:pt x="106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25741" y="550164"/>
            <a:ext cx="2304415" cy="160813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50">
              <a:latin typeface="Times New Roman"/>
              <a:cs typeface="Times New Roman"/>
            </a:endParaRPr>
          </a:p>
          <a:p>
            <a:pPr marL="379730"/>
            <a:r>
              <a:rPr dirty="0">
                <a:latin typeface="Arial"/>
                <a:cs typeface="Arial"/>
              </a:rPr>
              <a:t>original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surface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76413" y="4645153"/>
            <a:ext cx="99060" cy="351790"/>
          </a:xfrm>
          <a:custGeom>
            <a:avLst/>
            <a:gdLst/>
            <a:ahLst/>
            <a:cxnLst/>
            <a:rect l="l" t="t" r="r" b="b"/>
            <a:pathLst>
              <a:path w="99060" h="351789">
                <a:moveTo>
                  <a:pt x="43655" y="73497"/>
                </a:moveTo>
                <a:lnTo>
                  <a:pt x="31196" y="75972"/>
                </a:lnTo>
                <a:lnTo>
                  <a:pt x="86360" y="351790"/>
                </a:lnTo>
                <a:lnTo>
                  <a:pt x="98806" y="349250"/>
                </a:lnTo>
                <a:lnTo>
                  <a:pt x="43655" y="73497"/>
                </a:lnTo>
                <a:close/>
              </a:path>
              <a:path w="99060" h="351789">
                <a:moveTo>
                  <a:pt x="22478" y="0"/>
                </a:moveTo>
                <a:lnTo>
                  <a:pt x="0" y="82169"/>
                </a:lnTo>
                <a:lnTo>
                  <a:pt x="31196" y="75972"/>
                </a:lnTo>
                <a:lnTo>
                  <a:pt x="28701" y="63500"/>
                </a:lnTo>
                <a:lnTo>
                  <a:pt x="41148" y="60960"/>
                </a:lnTo>
                <a:lnTo>
                  <a:pt x="69866" y="60960"/>
                </a:lnTo>
                <a:lnTo>
                  <a:pt x="22478" y="0"/>
                </a:lnTo>
                <a:close/>
              </a:path>
              <a:path w="99060" h="351789">
                <a:moveTo>
                  <a:pt x="41148" y="60960"/>
                </a:moveTo>
                <a:lnTo>
                  <a:pt x="28701" y="63500"/>
                </a:lnTo>
                <a:lnTo>
                  <a:pt x="31196" y="75972"/>
                </a:lnTo>
                <a:lnTo>
                  <a:pt x="43655" y="73497"/>
                </a:lnTo>
                <a:lnTo>
                  <a:pt x="41148" y="60960"/>
                </a:lnTo>
                <a:close/>
              </a:path>
              <a:path w="99060" h="351789">
                <a:moveTo>
                  <a:pt x="69866" y="60960"/>
                </a:moveTo>
                <a:lnTo>
                  <a:pt x="41148" y="60960"/>
                </a:lnTo>
                <a:lnTo>
                  <a:pt x="43655" y="73497"/>
                </a:lnTo>
                <a:lnTo>
                  <a:pt x="74802" y="67310"/>
                </a:lnTo>
                <a:lnTo>
                  <a:pt x="69866" y="6096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91903" y="4645153"/>
            <a:ext cx="101600" cy="351790"/>
          </a:xfrm>
          <a:custGeom>
            <a:avLst/>
            <a:gdLst/>
            <a:ahLst/>
            <a:cxnLst/>
            <a:rect l="l" t="t" r="r" b="b"/>
            <a:pathLst>
              <a:path w="101600" h="351789">
                <a:moveTo>
                  <a:pt x="43497" y="73308"/>
                </a:moveTo>
                <a:lnTo>
                  <a:pt x="31041" y="75918"/>
                </a:lnTo>
                <a:lnTo>
                  <a:pt x="88646" y="351790"/>
                </a:lnTo>
                <a:lnTo>
                  <a:pt x="101092" y="349250"/>
                </a:lnTo>
                <a:lnTo>
                  <a:pt x="43497" y="73308"/>
                </a:lnTo>
                <a:close/>
              </a:path>
              <a:path w="101600" h="351789">
                <a:moveTo>
                  <a:pt x="21717" y="0"/>
                </a:moveTo>
                <a:lnTo>
                  <a:pt x="0" y="82423"/>
                </a:lnTo>
                <a:lnTo>
                  <a:pt x="31041" y="75918"/>
                </a:lnTo>
                <a:lnTo>
                  <a:pt x="28448" y="63500"/>
                </a:lnTo>
                <a:lnTo>
                  <a:pt x="40894" y="60833"/>
                </a:lnTo>
                <a:lnTo>
                  <a:pt x="69828" y="60833"/>
                </a:lnTo>
                <a:lnTo>
                  <a:pt x="21717" y="0"/>
                </a:lnTo>
                <a:close/>
              </a:path>
              <a:path w="101600" h="351789">
                <a:moveTo>
                  <a:pt x="40894" y="60833"/>
                </a:moveTo>
                <a:lnTo>
                  <a:pt x="28448" y="63500"/>
                </a:lnTo>
                <a:lnTo>
                  <a:pt x="31041" y="75918"/>
                </a:lnTo>
                <a:lnTo>
                  <a:pt x="43497" y="73308"/>
                </a:lnTo>
                <a:lnTo>
                  <a:pt x="40894" y="60833"/>
                </a:lnTo>
                <a:close/>
              </a:path>
              <a:path w="101600" h="351789">
                <a:moveTo>
                  <a:pt x="69828" y="60833"/>
                </a:moveTo>
                <a:lnTo>
                  <a:pt x="40894" y="60833"/>
                </a:lnTo>
                <a:lnTo>
                  <a:pt x="43497" y="73308"/>
                </a:lnTo>
                <a:lnTo>
                  <a:pt x="74549" y="66802"/>
                </a:lnTo>
                <a:lnTo>
                  <a:pt x="69828" y="608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25740" y="4495800"/>
            <a:ext cx="2231390" cy="17004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443230" marR="433705" indent="-3810" algn="ctr"/>
            <a:r>
              <a:rPr dirty="0">
                <a:latin typeface="Arial"/>
                <a:cs typeface="Arial"/>
              </a:rPr>
              <a:t>flat surface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with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per-pixel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dirty="0" err="1">
                <a:latin typeface="Arial"/>
                <a:cs typeface="Arial"/>
              </a:rPr>
              <a:t>normals</a:t>
            </a:r>
            <a:endParaRPr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18219" y="3102865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79" h="502920">
                <a:moveTo>
                  <a:pt x="0" y="502920"/>
                </a:moveTo>
                <a:lnTo>
                  <a:pt x="576072" y="502920"/>
                </a:lnTo>
                <a:lnTo>
                  <a:pt x="576072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18219" y="3102865"/>
            <a:ext cx="576580" cy="502920"/>
          </a:xfrm>
          <a:custGeom>
            <a:avLst/>
            <a:gdLst/>
            <a:ahLst/>
            <a:cxnLst/>
            <a:rect l="l" t="t" r="r" b="b"/>
            <a:pathLst>
              <a:path w="576579" h="502920">
                <a:moveTo>
                  <a:pt x="0" y="502920"/>
                </a:moveTo>
                <a:lnTo>
                  <a:pt x="576072" y="502920"/>
                </a:lnTo>
                <a:lnTo>
                  <a:pt x="576072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18219" y="3102866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18219" y="3102866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91372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91372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1477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61477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34629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34629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07781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07781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77883" y="3102866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77883" y="3102866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8219" y="3172969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18219" y="3172969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91372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91372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61477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61477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34629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34629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904731" y="3172969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04731" y="3172969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977884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77884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51036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51036" y="310286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21140" y="3102866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21140" y="3102866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51036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51036" y="317296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21140" y="3172969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121140" y="3172969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18219" y="324307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18219" y="324307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91372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691372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761477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61477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834629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34629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907781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07781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77883" y="324307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977883" y="324307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18219" y="3316225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18219" y="3316225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91372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91372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761477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761477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34629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834629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904731" y="3316225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904731" y="3316225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77884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77884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51036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051036" y="3243072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121140" y="324307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21140" y="324307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051036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51036" y="331622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21140" y="3316225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121140" y="3316225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618219" y="3389378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18219" y="3389378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91372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691372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761477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61477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834629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34629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907781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907781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977883" y="3389378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977883" y="3389378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18219" y="345948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618219" y="345948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91372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91372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61477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61477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834629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834629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904731" y="345948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04731" y="345948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977884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977884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051036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051036" y="338937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70103" y="70103"/>
                </a:lnTo>
                <a:lnTo>
                  <a:pt x="70103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121140" y="3389378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solidFill>
            <a:srgbClr val="CC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121140" y="3389378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59" h="70485">
                <a:moveTo>
                  <a:pt x="0" y="70103"/>
                </a:moveTo>
                <a:lnTo>
                  <a:pt x="73151" y="70103"/>
                </a:lnTo>
                <a:lnTo>
                  <a:pt x="73151" y="0"/>
                </a:lnTo>
                <a:lnTo>
                  <a:pt x="0" y="0"/>
                </a:lnTo>
                <a:lnTo>
                  <a:pt x="0" y="701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051036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051036" y="3459481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121140" y="345948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121140" y="345948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618219" y="353263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618219" y="353263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691372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691372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761477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761477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834629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834629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904731" y="353263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904731" y="353263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977884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977884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051036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051036" y="3532633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4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21140" y="353263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121140" y="353263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73151" y="73151"/>
                </a:lnTo>
                <a:lnTo>
                  <a:pt x="73151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761476" y="2514600"/>
            <a:ext cx="289560" cy="363220"/>
          </a:xfrm>
          <a:custGeom>
            <a:avLst/>
            <a:gdLst/>
            <a:ahLst/>
            <a:cxnLst/>
            <a:rect l="l" t="t" r="r" b="b"/>
            <a:pathLst>
              <a:path w="289559" h="363219">
                <a:moveTo>
                  <a:pt x="289559" y="272414"/>
                </a:moveTo>
                <a:lnTo>
                  <a:pt x="0" y="272414"/>
                </a:lnTo>
                <a:lnTo>
                  <a:pt x="144779" y="362712"/>
                </a:lnTo>
                <a:lnTo>
                  <a:pt x="289559" y="272414"/>
                </a:lnTo>
                <a:close/>
              </a:path>
              <a:path w="289559" h="363219">
                <a:moveTo>
                  <a:pt x="217170" y="0"/>
                </a:moveTo>
                <a:lnTo>
                  <a:pt x="72390" y="0"/>
                </a:lnTo>
                <a:lnTo>
                  <a:pt x="72390" y="272414"/>
                </a:lnTo>
                <a:lnTo>
                  <a:pt x="217170" y="272414"/>
                </a:lnTo>
                <a:lnTo>
                  <a:pt x="21717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761476" y="2514600"/>
            <a:ext cx="289560" cy="363220"/>
          </a:xfrm>
          <a:custGeom>
            <a:avLst/>
            <a:gdLst/>
            <a:ahLst/>
            <a:cxnLst/>
            <a:rect l="l" t="t" r="r" b="b"/>
            <a:pathLst>
              <a:path w="289559" h="363219">
                <a:moveTo>
                  <a:pt x="0" y="272414"/>
                </a:moveTo>
                <a:lnTo>
                  <a:pt x="72390" y="272414"/>
                </a:lnTo>
                <a:lnTo>
                  <a:pt x="72390" y="0"/>
                </a:lnTo>
                <a:lnTo>
                  <a:pt x="217170" y="0"/>
                </a:lnTo>
                <a:lnTo>
                  <a:pt x="217170" y="272414"/>
                </a:lnTo>
                <a:lnTo>
                  <a:pt x="289559" y="272414"/>
                </a:lnTo>
                <a:lnTo>
                  <a:pt x="144779" y="362712"/>
                </a:lnTo>
                <a:lnTo>
                  <a:pt x="0" y="27241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9338183" y="2517091"/>
            <a:ext cx="1417447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15" dirty="0">
                <a:latin typeface="Arial"/>
                <a:cs typeface="Arial"/>
              </a:rPr>
              <a:t>encoded </a:t>
            </a:r>
            <a:r>
              <a:rPr sz="1400" spc="-10" dirty="0">
                <a:latin typeface="Arial"/>
                <a:cs typeface="Arial"/>
              </a:rPr>
              <a:t>normals </a:t>
            </a: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(rgb)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8761476" y="3903980"/>
            <a:ext cx="289560" cy="363220"/>
          </a:xfrm>
          <a:custGeom>
            <a:avLst/>
            <a:gdLst/>
            <a:ahLst/>
            <a:cxnLst/>
            <a:rect l="l" t="t" r="r" b="b"/>
            <a:pathLst>
              <a:path w="289559" h="363220">
                <a:moveTo>
                  <a:pt x="289559" y="272415"/>
                </a:moveTo>
                <a:lnTo>
                  <a:pt x="0" y="272415"/>
                </a:lnTo>
                <a:lnTo>
                  <a:pt x="144779" y="362712"/>
                </a:lnTo>
                <a:lnTo>
                  <a:pt x="289559" y="272415"/>
                </a:lnTo>
                <a:close/>
              </a:path>
              <a:path w="289559" h="363220">
                <a:moveTo>
                  <a:pt x="217170" y="0"/>
                </a:moveTo>
                <a:lnTo>
                  <a:pt x="72390" y="0"/>
                </a:lnTo>
                <a:lnTo>
                  <a:pt x="72390" y="272415"/>
                </a:lnTo>
                <a:lnTo>
                  <a:pt x="217170" y="272415"/>
                </a:lnTo>
                <a:lnTo>
                  <a:pt x="21717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761476" y="3903980"/>
            <a:ext cx="289560" cy="363220"/>
          </a:xfrm>
          <a:custGeom>
            <a:avLst/>
            <a:gdLst/>
            <a:ahLst/>
            <a:cxnLst/>
            <a:rect l="l" t="t" r="r" b="b"/>
            <a:pathLst>
              <a:path w="289559" h="363220">
                <a:moveTo>
                  <a:pt x="0" y="272415"/>
                </a:moveTo>
                <a:lnTo>
                  <a:pt x="72390" y="272415"/>
                </a:lnTo>
                <a:lnTo>
                  <a:pt x="72390" y="0"/>
                </a:lnTo>
                <a:lnTo>
                  <a:pt x="217170" y="0"/>
                </a:lnTo>
                <a:lnTo>
                  <a:pt x="217170" y="272415"/>
                </a:lnTo>
                <a:lnTo>
                  <a:pt x="289559" y="272415"/>
                </a:lnTo>
                <a:lnTo>
                  <a:pt x="144779" y="362712"/>
                </a:lnTo>
                <a:lnTo>
                  <a:pt x="0" y="2724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9164978" y="3756278"/>
            <a:ext cx="223139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spcBef>
                <a:spcPts val="90"/>
              </a:spcBef>
            </a:pPr>
            <a:r>
              <a:rPr sz="1400" spc="-10" dirty="0">
                <a:latin typeface="Arial"/>
                <a:cs typeface="Arial"/>
              </a:rPr>
              <a:t>apply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spc="-10" dirty="0">
                <a:latin typeface="Arial"/>
                <a:cs typeface="Arial"/>
              </a:rPr>
              <a:t>flat surface</a:t>
            </a:r>
            <a:r>
              <a:rPr lang="en-US" sz="1400" spc="-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each </a:t>
            </a:r>
            <a:r>
              <a:rPr sz="1400" spc="-15" dirty="0">
                <a:latin typeface="Arial"/>
                <a:cs typeface="Arial"/>
              </a:rPr>
              <a:t>texel </a:t>
            </a:r>
            <a:r>
              <a:rPr sz="1400" spc="-5" dirty="0">
                <a:latin typeface="Arial"/>
                <a:cs typeface="Arial"/>
              </a:rPr>
              <a:t>is </a:t>
            </a:r>
            <a:r>
              <a:rPr sz="1400" spc="-10" dirty="0">
                <a:latin typeface="Arial"/>
                <a:cs typeface="Arial"/>
              </a:rPr>
              <a:t>the normal</a:t>
            </a:r>
            <a:r>
              <a:rPr lang="en-US" sz="1400" spc="-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at that position </a:t>
            </a: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(u,v)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8686673" y="4617722"/>
            <a:ext cx="99695" cy="363855"/>
          </a:xfrm>
          <a:custGeom>
            <a:avLst/>
            <a:gdLst/>
            <a:ahLst/>
            <a:cxnLst/>
            <a:rect l="l" t="t" r="r" b="b"/>
            <a:pathLst>
              <a:path w="99695" h="363854">
                <a:moveTo>
                  <a:pt x="43689" y="73586"/>
                </a:moveTo>
                <a:lnTo>
                  <a:pt x="31243" y="75994"/>
                </a:lnTo>
                <a:lnTo>
                  <a:pt x="86868" y="363855"/>
                </a:lnTo>
                <a:lnTo>
                  <a:pt x="99313" y="361569"/>
                </a:lnTo>
                <a:lnTo>
                  <a:pt x="43689" y="73586"/>
                </a:lnTo>
                <a:close/>
              </a:path>
              <a:path w="99695" h="363854">
                <a:moveTo>
                  <a:pt x="22986" y="0"/>
                </a:moveTo>
                <a:lnTo>
                  <a:pt x="0" y="82042"/>
                </a:lnTo>
                <a:lnTo>
                  <a:pt x="31243" y="75994"/>
                </a:lnTo>
                <a:lnTo>
                  <a:pt x="28828" y="63500"/>
                </a:lnTo>
                <a:lnTo>
                  <a:pt x="41275" y="61087"/>
                </a:lnTo>
                <a:lnTo>
                  <a:pt x="69835" y="61087"/>
                </a:lnTo>
                <a:lnTo>
                  <a:pt x="22986" y="0"/>
                </a:lnTo>
                <a:close/>
              </a:path>
              <a:path w="99695" h="363854">
                <a:moveTo>
                  <a:pt x="41275" y="61087"/>
                </a:moveTo>
                <a:lnTo>
                  <a:pt x="28828" y="63500"/>
                </a:lnTo>
                <a:lnTo>
                  <a:pt x="31243" y="75994"/>
                </a:lnTo>
                <a:lnTo>
                  <a:pt x="43689" y="73586"/>
                </a:lnTo>
                <a:lnTo>
                  <a:pt x="41275" y="61087"/>
                </a:lnTo>
                <a:close/>
              </a:path>
              <a:path w="99695" h="363854">
                <a:moveTo>
                  <a:pt x="69835" y="61087"/>
                </a:moveTo>
                <a:lnTo>
                  <a:pt x="41275" y="61087"/>
                </a:lnTo>
                <a:lnTo>
                  <a:pt x="43689" y="73586"/>
                </a:lnTo>
                <a:lnTo>
                  <a:pt x="74802" y="67563"/>
                </a:lnTo>
                <a:lnTo>
                  <a:pt x="69835" y="61087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349996" y="4620768"/>
            <a:ext cx="219075" cy="363220"/>
          </a:xfrm>
          <a:custGeom>
            <a:avLst/>
            <a:gdLst/>
            <a:ahLst/>
            <a:cxnLst/>
            <a:rect l="l" t="t" r="r" b="b"/>
            <a:pathLst>
              <a:path w="219075" h="363220">
                <a:moveTo>
                  <a:pt x="44298" y="62307"/>
                </a:moveTo>
                <a:lnTo>
                  <a:pt x="33375" y="68785"/>
                </a:lnTo>
                <a:lnTo>
                  <a:pt x="207899" y="362965"/>
                </a:lnTo>
                <a:lnTo>
                  <a:pt x="218821" y="356362"/>
                </a:lnTo>
                <a:lnTo>
                  <a:pt x="44298" y="62307"/>
                </a:lnTo>
                <a:close/>
              </a:path>
              <a:path w="219075" h="363220">
                <a:moveTo>
                  <a:pt x="0" y="0"/>
                </a:moveTo>
                <a:lnTo>
                  <a:pt x="6096" y="84962"/>
                </a:lnTo>
                <a:lnTo>
                  <a:pt x="33375" y="68785"/>
                </a:lnTo>
                <a:lnTo>
                  <a:pt x="26924" y="57912"/>
                </a:lnTo>
                <a:lnTo>
                  <a:pt x="37846" y="51434"/>
                </a:lnTo>
                <a:lnTo>
                  <a:pt x="62633" y="51434"/>
                </a:lnTo>
                <a:lnTo>
                  <a:pt x="71627" y="46100"/>
                </a:lnTo>
                <a:lnTo>
                  <a:pt x="0" y="0"/>
                </a:lnTo>
                <a:close/>
              </a:path>
              <a:path w="219075" h="363220">
                <a:moveTo>
                  <a:pt x="37846" y="51434"/>
                </a:moveTo>
                <a:lnTo>
                  <a:pt x="26924" y="57912"/>
                </a:lnTo>
                <a:lnTo>
                  <a:pt x="33375" y="68785"/>
                </a:lnTo>
                <a:lnTo>
                  <a:pt x="44298" y="62307"/>
                </a:lnTo>
                <a:lnTo>
                  <a:pt x="37846" y="51434"/>
                </a:lnTo>
                <a:close/>
              </a:path>
              <a:path w="219075" h="363220">
                <a:moveTo>
                  <a:pt x="62633" y="51434"/>
                </a:moveTo>
                <a:lnTo>
                  <a:pt x="37846" y="51434"/>
                </a:lnTo>
                <a:lnTo>
                  <a:pt x="44298" y="62307"/>
                </a:lnTo>
                <a:lnTo>
                  <a:pt x="62633" y="51434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987285" y="4690874"/>
            <a:ext cx="291465" cy="294005"/>
          </a:xfrm>
          <a:custGeom>
            <a:avLst/>
            <a:gdLst/>
            <a:ahLst/>
            <a:cxnLst/>
            <a:rect l="l" t="t" r="r" b="b"/>
            <a:pathLst>
              <a:path w="291465" h="294004">
                <a:moveTo>
                  <a:pt x="58103" y="49688"/>
                </a:moveTo>
                <a:lnTo>
                  <a:pt x="49054" y="58673"/>
                </a:lnTo>
                <a:lnTo>
                  <a:pt x="281939" y="294005"/>
                </a:lnTo>
                <a:lnTo>
                  <a:pt x="291084" y="285115"/>
                </a:lnTo>
                <a:lnTo>
                  <a:pt x="58103" y="49688"/>
                </a:lnTo>
                <a:close/>
              </a:path>
              <a:path w="291465" h="294004">
                <a:moveTo>
                  <a:pt x="0" y="0"/>
                </a:moveTo>
                <a:lnTo>
                  <a:pt x="26542" y="81026"/>
                </a:lnTo>
                <a:lnTo>
                  <a:pt x="49054" y="58673"/>
                </a:lnTo>
                <a:lnTo>
                  <a:pt x="40132" y="49657"/>
                </a:lnTo>
                <a:lnTo>
                  <a:pt x="49148" y="40640"/>
                </a:lnTo>
                <a:lnTo>
                  <a:pt x="67215" y="40640"/>
                </a:lnTo>
                <a:lnTo>
                  <a:pt x="80644" y="27305"/>
                </a:lnTo>
                <a:lnTo>
                  <a:pt x="0" y="0"/>
                </a:lnTo>
                <a:close/>
              </a:path>
              <a:path w="291465" h="294004">
                <a:moveTo>
                  <a:pt x="49148" y="40640"/>
                </a:moveTo>
                <a:lnTo>
                  <a:pt x="40132" y="49657"/>
                </a:lnTo>
                <a:lnTo>
                  <a:pt x="49054" y="58673"/>
                </a:lnTo>
                <a:lnTo>
                  <a:pt x="58103" y="49688"/>
                </a:lnTo>
                <a:lnTo>
                  <a:pt x="49148" y="40640"/>
                </a:lnTo>
                <a:close/>
              </a:path>
              <a:path w="291465" h="294004">
                <a:moveTo>
                  <a:pt x="67215" y="40640"/>
                </a:moveTo>
                <a:lnTo>
                  <a:pt x="49148" y="40640"/>
                </a:lnTo>
                <a:lnTo>
                  <a:pt x="58103" y="49688"/>
                </a:lnTo>
                <a:lnTo>
                  <a:pt x="67215" y="40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130157" y="4617721"/>
            <a:ext cx="104139" cy="364490"/>
          </a:xfrm>
          <a:custGeom>
            <a:avLst/>
            <a:gdLst/>
            <a:ahLst/>
            <a:cxnLst/>
            <a:rect l="l" t="t" r="r" b="b"/>
            <a:pathLst>
              <a:path w="104140" h="364489">
                <a:moveTo>
                  <a:pt x="60500" y="73305"/>
                </a:moveTo>
                <a:lnTo>
                  <a:pt x="0" y="361442"/>
                </a:lnTo>
                <a:lnTo>
                  <a:pt x="12446" y="363981"/>
                </a:lnTo>
                <a:lnTo>
                  <a:pt x="72957" y="75915"/>
                </a:lnTo>
                <a:lnTo>
                  <a:pt x="60500" y="73305"/>
                </a:lnTo>
                <a:close/>
              </a:path>
              <a:path w="104140" h="364489">
                <a:moveTo>
                  <a:pt x="98357" y="60832"/>
                </a:moveTo>
                <a:lnTo>
                  <a:pt x="63119" y="60832"/>
                </a:lnTo>
                <a:lnTo>
                  <a:pt x="75565" y="63500"/>
                </a:lnTo>
                <a:lnTo>
                  <a:pt x="72957" y="75915"/>
                </a:lnTo>
                <a:lnTo>
                  <a:pt x="104013" y="82423"/>
                </a:lnTo>
                <a:lnTo>
                  <a:pt x="98357" y="60832"/>
                </a:lnTo>
                <a:close/>
              </a:path>
              <a:path w="104140" h="364489">
                <a:moveTo>
                  <a:pt x="63119" y="60832"/>
                </a:moveTo>
                <a:lnTo>
                  <a:pt x="60500" y="73305"/>
                </a:lnTo>
                <a:lnTo>
                  <a:pt x="72957" y="75915"/>
                </a:lnTo>
                <a:lnTo>
                  <a:pt x="75565" y="63500"/>
                </a:lnTo>
                <a:lnTo>
                  <a:pt x="63119" y="60832"/>
                </a:lnTo>
                <a:close/>
              </a:path>
              <a:path w="104140" h="364489">
                <a:moveTo>
                  <a:pt x="82423" y="0"/>
                </a:moveTo>
                <a:lnTo>
                  <a:pt x="29464" y="66801"/>
                </a:lnTo>
                <a:lnTo>
                  <a:pt x="60500" y="73305"/>
                </a:lnTo>
                <a:lnTo>
                  <a:pt x="63119" y="60832"/>
                </a:lnTo>
                <a:lnTo>
                  <a:pt x="98357" y="60832"/>
                </a:lnTo>
                <a:lnTo>
                  <a:pt x="82423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396095" y="4636009"/>
            <a:ext cx="225425" cy="372110"/>
          </a:xfrm>
          <a:custGeom>
            <a:avLst/>
            <a:gdLst/>
            <a:ahLst/>
            <a:cxnLst/>
            <a:rect l="l" t="t" r="r" b="b"/>
            <a:pathLst>
              <a:path w="225425" h="372110">
                <a:moveTo>
                  <a:pt x="180455" y="62212"/>
                </a:moveTo>
                <a:lnTo>
                  <a:pt x="0" y="365506"/>
                </a:lnTo>
                <a:lnTo>
                  <a:pt x="10922" y="372110"/>
                </a:lnTo>
                <a:lnTo>
                  <a:pt x="191370" y="68706"/>
                </a:lnTo>
                <a:lnTo>
                  <a:pt x="180455" y="62212"/>
                </a:lnTo>
                <a:close/>
              </a:path>
              <a:path w="225425" h="372110">
                <a:moveTo>
                  <a:pt x="221159" y="51308"/>
                </a:moveTo>
                <a:lnTo>
                  <a:pt x="186944" y="51308"/>
                </a:lnTo>
                <a:lnTo>
                  <a:pt x="197865" y="57785"/>
                </a:lnTo>
                <a:lnTo>
                  <a:pt x="191370" y="68706"/>
                </a:lnTo>
                <a:lnTo>
                  <a:pt x="218694" y="84962"/>
                </a:lnTo>
                <a:lnTo>
                  <a:pt x="221159" y="51308"/>
                </a:lnTo>
                <a:close/>
              </a:path>
              <a:path w="225425" h="372110">
                <a:moveTo>
                  <a:pt x="186944" y="51308"/>
                </a:moveTo>
                <a:lnTo>
                  <a:pt x="180455" y="62212"/>
                </a:lnTo>
                <a:lnTo>
                  <a:pt x="191370" y="68706"/>
                </a:lnTo>
                <a:lnTo>
                  <a:pt x="197865" y="57785"/>
                </a:lnTo>
                <a:lnTo>
                  <a:pt x="186944" y="51308"/>
                </a:lnTo>
                <a:close/>
              </a:path>
              <a:path w="225425" h="372110">
                <a:moveTo>
                  <a:pt x="224916" y="0"/>
                </a:moveTo>
                <a:lnTo>
                  <a:pt x="153161" y="45974"/>
                </a:lnTo>
                <a:lnTo>
                  <a:pt x="180455" y="62212"/>
                </a:lnTo>
                <a:lnTo>
                  <a:pt x="186944" y="51308"/>
                </a:lnTo>
                <a:lnTo>
                  <a:pt x="221159" y="51308"/>
                </a:lnTo>
                <a:lnTo>
                  <a:pt x="2249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620884" y="4572000"/>
            <a:ext cx="126364" cy="425450"/>
          </a:xfrm>
          <a:custGeom>
            <a:avLst/>
            <a:gdLst/>
            <a:ahLst/>
            <a:cxnLst/>
            <a:rect l="l" t="t" r="r" b="b"/>
            <a:pathLst>
              <a:path w="126365" h="425450">
                <a:moveTo>
                  <a:pt x="83053" y="72634"/>
                </a:moveTo>
                <a:lnTo>
                  <a:pt x="0" y="422148"/>
                </a:lnTo>
                <a:lnTo>
                  <a:pt x="12446" y="425196"/>
                </a:lnTo>
                <a:lnTo>
                  <a:pt x="95374" y="75572"/>
                </a:lnTo>
                <a:lnTo>
                  <a:pt x="83053" y="72634"/>
                </a:lnTo>
                <a:close/>
              </a:path>
              <a:path w="126365" h="425450">
                <a:moveTo>
                  <a:pt x="120941" y="60325"/>
                </a:moveTo>
                <a:lnTo>
                  <a:pt x="85979" y="60325"/>
                </a:lnTo>
                <a:lnTo>
                  <a:pt x="98298" y="63246"/>
                </a:lnTo>
                <a:lnTo>
                  <a:pt x="95374" y="75572"/>
                </a:lnTo>
                <a:lnTo>
                  <a:pt x="126238" y="82931"/>
                </a:lnTo>
                <a:lnTo>
                  <a:pt x="120941" y="60325"/>
                </a:lnTo>
                <a:close/>
              </a:path>
              <a:path w="126365" h="425450">
                <a:moveTo>
                  <a:pt x="85979" y="60325"/>
                </a:moveTo>
                <a:lnTo>
                  <a:pt x="83053" y="72634"/>
                </a:lnTo>
                <a:lnTo>
                  <a:pt x="95374" y="75572"/>
                </a:lnTo>
                <a:lnTo>
                  <a:pt x="98298" y="63246"/>
                </a:lnTo>
                <a:lnTo>
                  <a:pt x="85979" y="60325"/>
                </a:lnTo>
                <a:close/>
              </a:path>
              <a:path w="126365" h="425450">
                <a:moveTo>
                  <a:pt x="106807" y="0"/>
                </a:moveTo>
                <a:lnTo>
                  <a:pt x="52197" y="65278"/>
                </a:lnTo>
                <a:lnTo>
                  <a:pt x="83053" y="72634"/>
                </a:lnTo>
                <a:lnTo>
                  <a:pt x="85979" y="60325"/>
                </a:lnTo>
                <a:lnTo>
                  <a:pt x="120941" y="60325"/>
                </a:lnTo>
                <a:lnTo>
                  <a:pt x="106807" y="0"/>
                </a:lnTo>
                <a:close/>
              </a:path>
            </a:pathLst>
          </a:custGeom>
          <a:solidFill>
            <a:srgbClr val="CC6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8230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2608A0-E4F4-7646-94D2-6E57C04CE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Normal mapping</a:t>
            </a:r>
          </a:p>
          <a:p>
            <a:pPr lvl="1"/>
            <a:r>
              <a:rPr lang="en-US" dirty="0" err="1"/>
              <a:t>Normals</a:t>
            </a:r>
            <a:r>
              <a:rPr lang="en-US" dirty="0"/>
              <a:t> are stored in object space</a:t>
            </a:r>
          </a:p>
          <a:p>
            <a:pPr lvl="1"/>
            <a:r>
              <a:rPr lang="en-US" dirty="0"/>
              <a:t>For illumination:</a:t>
            </a:r>
          </a:p>
          <a:p>
            <a:pPr lvl="2"/>
            <a:r>
              <a:rPr lang="en-US" dirty="0"/>
              <a:t>Transform into world space</a:t>
            </a:r>
          </a:p>
          <a:p>
            <a:pPr lvl="2"/>
            <a:r>
              <a:rPr lang="en-US" dirty="0"/>
              <a:t>Or, (preferably) use tangent-space (object space)</a:t>
            </a:r>
          </a:p>
          <a:p>
            <a:pPr lvl="3"/>
            <a:r>
              <a:rPr lang="en-US" dirty="0"/>
              <a:t>Why? performance.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1EE0-2522-2941-9270-8C6F02FECFF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4191000" y="4675633"/>
            <a:ext cx="2017776" cy="156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9072" y="4660392"/>
            <a:ext cx="1569719" cy="1569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2384" y="4261105"/>
            <a:ext cx="3596640" cy="2520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19881" y="4974464"/>
            <a:ext cx="3130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000" dirty="0">
                <a:latin typeface="Times New Roman"/>
                <a:cs typeface="Times New Roman"/>
              </a:rPr>
              <a:t>+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6351" y="5107891"/>
            <a:ext cx="3130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4000" spc="5" dirty="0">
                <a:latin typeface="Times New Roman"/>
                <a:cs typeface="Times New Roman"/>
              </a:rPr>
              <a:t>=</a:t>
            </a:r>
            <a:endParaRPr sz="4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6562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030395" y="4160520"/>
            <a:ext cx="576580" cy="243840"/>
          </a:xfrm>
          <a:custGeom>
            <a:avLst/>
            <a:gdLst/>
            <a:ahLst/>
            <a:cxnLst/>
            <a:rect l="l" t="t" r="r" b="b"/>
            <a:pathLst>
              <a:path w="576579" h="243839">
                <a:moveTo>
                  <a:pt x="0" y="243839"/>
                </a:moveTo>
                <a:lnTo>
                  <a:pt x="576072" y="243839"/>
                </a:lnTo>
                <a:lnTo>
                  <a:pt x="576072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37914" y="4087368"/>
            <a:ext cx="576580" cy="243840"/>
          </a:xfrm>
          <a:custGeom>
            <a:avLst/>
            <a:gdLst/>
            <a:ahLst/>
            <a:cxnLst/>
            <a:rect l="l" t="t" r="r" b="b"/>
            <a:pathLst>
              <a:path w="576579" h="243839">
                <a:moveTo>
                  <a:pt x="0" y="243839"/>
                </a:moveTo>
                <a:lnTo>
                  <a:pt x="576071" y="243839"/>
                </a:lnTo>
                <a:lnTo>
                  <a:pt x="576071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7EB69122-A33C-D94A-A9C8-874877ABC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81004"/>
            <a:ext cx="6932483" cy="61555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Parallax mapping</a:t>
            </a:r>
          </a:p>
          <a:p>
            <a:pPr lvl="1"/>
            <a:r>
              <a:rPr lang="en-US" dirty="0"/>
              <a:t>Normal mapping is approximating an uneven surface</a:t>
            </a:r>
          </a:p>
          <a:p>
            <a:pPr lvl="2"/>
            <a:r>
              <a:rPr lang="en-US" dirty="0"/>
              <a:t>Loses the actual shape of the object, particularly bad at grazing angles</a:t>
            </a:r>
          </a:p>
          <a:p>
            <a:pPr lvl="1"/>
            <a:r>
              <a:rPr lang="en-US" dirty="0"/>
              <a:t>Parallax mapping is a better approximation</a:t>
            </a:r>
          </a:p>
          <a:p>
            <a:pPr lvl="1"/>
            <a:r>
              <a:rPr lang="en-US" dirty="0"/>
              <a:t>Uses normal map + height map</a:t>
            </a:r>
          </a:p>
          <a:p>
            <a:pPr lvl="1"/>
            <a:r>
              <a:rPr lang="en-US" dirty="0"/>
              <a:t>Requires a (somewhat) expensive search for the intersecting location in the height map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330328B-0FFE-1048-9005-2CEF2CA749A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object 14"/>
          <p:cNvSpPr/>
          <p:nvPr/>
        </p:nvSpPr>
        <p:spPr>
          <a:xfrm>
            <a:off x="8157400" y="4104131"/>
            <a:ext cx="3096895" cy="0"/>
          </a:xfrm>
          <a:custGeom>
            <a:avLst/>
            <a:gdLst/>
            <a:ahLst/>
            <a:cxnLst/>
            <a:rect l="l" t="t" r="r" b="b"/>
            <a:pathLst>
              <a:path w="3096895">
                <a:moveTo>
                  <a:pt x="0" y="0"/>
                </a:moveTo>
                <a:lnTo>
                  <a:pt x="30967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60320" y="3457955"/>
            <a:ext cx="1801495" cy="609600"/>
          </a:xfrm>
          <a:custGeom>
            <a:avLst/>
            <a:gdLst/>
            <a:ahLst/>
            <a:cxnLst/>
            <a:rect l="l" t="t" r="r" b="b"/>
            <a:pathLst>
              <a:path w="1801495" h="609600">
                <a:moveTo>
                  <a:pt x="0" y="609600"/>
                </a:moveTo>
                <a:lnTo>
                  <a:pt x="20230" y="573176"/>
                </a:lnTo>
                <a:lnTo>
                  <a:pt x="52269" y="536905"/>
                </a:lnTo>
                <a:lnTo>
                  <a:pt x="90397" y="501700"/>
                </a:lnTo>
                <a:lnTo>
                  <a:pt x="128897" y="468477"/>
                </a:lnTo>
                <a:lnTo>
                  <a:pt x="162051" y="438150"/>
                </a:lnTo>
                <a:lnTo>
                  <a:pt x="199064" y="401574"/>
                </a:lnTo>
                <a:lnTo>
                  <a:pt x="236505" y="365569"/>
                </a:lnTo>
                <a:lnTo>
                  <a:pt x="274851" y="330136"/>
                </a:lnTo>
                <a:lnTo>
                  <a:pt x="314578" y="295275"/>
                </a:lnTo>
                <a:lnTo>
                  <a:pt x="346624" y="272391"/>
                </a:lnTo>
                <a:lnTo>
                  <a:pt x="380634" y="251269"/>
                </a:lnTo>
                <a:lnTo>
                  <a:pt x="412573" y="228338"/>
                </a:lnTo>
                <a:lnTo>
                  <a:pt x="438403" y="200025"/>
                </a:lnTo>
                <a:lnTo>
                  <a:pt x="459855" y="175105"/>
                </a:lnTo>
                <a:lnTo>
                  <a:pt x="490855" y="147065"/>
                </a:lnTo>
                <a:lnTo>
                  <a:pt x="524236" y="121693"/>
                </a:lnTo>
                <a:lnTo>
                  <a:pt x="603552" y="84357"/>
                </a:lnTo>
                <a:lnTo>
                  <a:pt x="655197" y="67761"/>
                </a:lnTo>
                <a:lnTo>
                  <a:pt x="707104" y="53006"/>
                </a:lnTo>
                <a:lnTo>
                  <a:pt x="758608" y="38114"/>
                </a:lnTo>
                <a:lnTo>
                  <a:pt x="809047" y="21104"/>
                </a:lnTo>
                <a:lnTo>
                  <a:pt x="857758" y="0"/>
                </a:lnTo>
                <a:lnTo>
                  <a:pt x="895931" y="2166"/>
                </a:lnTo>
                <a:lnTo>
                  <a:pt x="934069" y="4190"/>
                </a:lnTo>
                <a:lnTo>
                  <a:pt x="972183" y="6500"/>
                </a:lnTo>
                <a:lnTo>
                  <a:pt x="1010285" y="9525"/>
                </a:lnTo>
                <a:lnTo>
                  <a:pt x="1063879" y="28622"/>
                </a:lnTo>
                <a:lnTo>
                  <a:pt x="1089366" y="43047"/>
                </a:lnTo>
                <a:lnTo>
                  <a:pt x="1115187" y="57150"/>
                </a:lnTo>
                <a:lnTo>
                  <a:pt x="1149465" y="69836"/>
                </a:lnTo>
                <a:lnTo>
                  <a:pt x="1189577" y="78628"/>
                </a:lnTo>
                <a:lnTo>
                  <a:pt x="1230594" y="86207"/>
                </a:lnTo>
                <a:lnTo>
                  <a:pt x="1267587" y="95250"/>
                </a:lnTo>
                <a:lnTo>
                  <a:pt x="1297092" y="135320"/>
                </a:lnTo>
                <a:lnTo>
                  <a:pt x="1328372" y="173878"/>
                </a:lnTo>
                <a:lnTo>
                  <a:pt x="1357866" y="213604"/>
                </a:lnTo>
                <a:lnTo>
                  <a:pt x="1382014" y="257175"/>
                </a:lnTo>
                <a:lnTo>
                  <a:pt x="1395741" y="293441"/>
                </a:lnTo>
                <a:lnTo>
                  <a:pt x="1409445" y="330422"/>
                </a:lnTo>
                <a:lnTo>
                  <a:pt x="1428484" y="364116"/>
                </a:lnTo>
                <a:lnTo>
                  <a:pt x="1458214" y="390525"/>
                </a:lnTo>
                <a:lnTo>
                  <a:pt x="1519570" y="409622"/>
                </a:lnTo>
                <a:lnTo>
                  <a:pt x="1582165" y="419100"/>
                </a:lnTo>
                <a:lnTo>
                  <a:pt x="1609883" y="435357"/>
                </a:lnTo>
                <a:lnTo>
                  <a:pt x="1635791" y="445341"/>
                </a:lnTo>
                <a:lnTo>
                  <a:pt x="1663461" y="451729"/>
                </a:lnTo>
                <a:lnTo>
                  <a:pt x="1696465" y="457200"/>
                </a:lnTo>
                <a:lnTo>
                  <a:pt x="1720715" y="472529"/>
                </a:lnTo>
                <a:lnTo>
                  <a:pt x="1745964" y="484584"/>
                </a:lnTo>
                <a:lnTo>
                  <a:pt x="1772689" y="492472"/>
                </a:lnTo>
                <a:lnTo>
                  <a:pt x="1801367" y="4953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30421" y="3169921"/>
            <a:ext cx="1950720" cy="946785"/>
          </a:xfrm>
          <a:custGeom>
            <a:avLst/>
            <a:gdLst/>
            <a:ahLst/>
            <a:cxnLst/>
            <a:rect l="l" t="t" r="r" b="b"/>
            <a:pathLst>
              <a:path w="1950720" h="946785">
                <a:moveTo>
                  <a:pt x="1870483" y="24691"/>
                </a:moveTo>
                <a:lnTo>
                  <a:pt x="0" y="921893"/>
                </a:lnTo>
                <a:lnTo>
                  <a:pt x="11937" y="946531"/>
                </a:lnTo>
                <a:lnTo>
                  <a:pt x="1882368" y="49481"/>
                </a:lnTo>
                <a:lnTo>
                  <a:pt x="1870483" y="24691"/>
                </a:lnTo>
                <a:close/>
              </a:path>
              <a:path w="1950720" h="946785">
                <a:moveTo>
                  <a:pt x="1937186" y="18796"/>
                </a:moveTo>
                <a:lnTo>
                  <a:pt x="1882775" y="18796"/>
                </a:lnTo>
                <a:lnTo>
                  <a:pt x="1894713" y="43561"/>
                </a:lnTo>
                <a:lnTo>
                  <a:pt x="1882368" y="49481"/>
                </a:lnTo>
                <a:lnTo>
                  <a:pt x="1894205" y="74168"/>
                </a:lnTo>
                <a:lnTo>
                  <a:pt x="1937186" y="18796"/>
                </a:lnTo>
                <a:close/>
              </a:path>
              <a:path w="1950720" h="946785">
                <a:moveTo>
                  <a:pt x="1882775" y="18796"/>
                </a:moveTo>
                <a:lnTo>
                  <a:pt x="1870483" y="24691"/>
                </a:lnTo>
                <a:lnTo>
                  <a:pt x="1882368" y="49481"/>
                </a:lnTo>
                <a:lnTo>
                  <a:pt x="1894713" y="43561"/>
                </a:lnTo>
                <a:lnTo>
                  <a:pt x="1882775" y="18796"/>
                </a:lnTo>
                <a:close/>
              </a:path>
              <a:path w="1950720" h="946785">
                <a:moveTo>
                  <a:pt x="1858644" y="0"/>
                </a:moveTo>
                <a:lnTo>
                  <a:pt x="1870483" y="24691"/>
                </a:lnTo>
                <a:lnTo>
                  <a:pt x="1882775" y="18796"/>
                </a:lnTo>
                <a:lnTo>
                  <a:pt x="1937186" y="18796"/>
                </a:lnTo>
                <a:lnTo>
                  <a:pt x="1950592" y="1524"/>
                </a:lnTo>
                <a:lnTo>
                  <a:pt x="185864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21055" y="2819807"/>
            <a:ext cx="550793" cy="340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87040" y="4195571"/>
            <a:ext cx="164465" cy="489584"/>
          </a:xfrm>
          <a:custGeom>
            <a:avLst/>
            <a:gdLst/>
            <a:ahLst/>
            <a:cxnLst/>
            <a:rect l="l" t="t" r="r" b="b"/>
            <a:pathLst>
              <a:path w="164464" h="489585">
                <a:moveTo>
                  <a:pt x="121789" y="71298"/>
                </a:moveTo>
                <a:lnTo>
                  <a:pt x="0" y="485902"/>
                </a:lnTo>
                <a:lnTo>
                  <a:pt x="12191" y="489458"/>
                </a:lnTo>
                <a:lnTo>
                  <a:pt x="133975" y="74874"/>
                </a:lnTo>
                <a:lnTo>
                  <a:pt x="121789" y="71298"/>
                </a:lnTo>
                <a:close/>
              </a:path>
              <a:path w="164464" h="489585">
                <a:moveTo>
                  <a:pt x="160022" y="59182"/>
                </a:moveTo>
                <a:lnTo>
                  <a:pt x="125349" y="59182"/>
                </a:lnTo>
                <a:lnTo>
                  <a:pt x="137540" y="62737"/>
                </a:lnTo>
                <a:lnTo>
                  <a:pt x="133975" y="74874"/>
                </a:lnTo>
                <a:lnTo>
                  <a:pt x="164464" y="83820"/>
                </a:lnTo>
                <a:lnTo>
                  <a:pt x="160022" y="59182"/>
                </a:lnTo>
                <a:close/>
              </a:path>
              <a:path w="164464" h="489585">
                <a:moveTo>
                  <a:pt x="125349" y="59182"/>
                </a:moveTo>
                <a:lnTo>
                  <a:pt x="121789" y="71298"/>
                </a:lnTo>
                <a:lnTo>
                  <a:pt x="133975" y="74874"/>
                </a:lnTo>
                <a:lnTo>
                  <a:pt x="137540" y="62737"/>
                </a:lnTo>
                <a:lnTo>
                  <a:pt x="125349" y="59182"/>
                </a:lnTo>
                <a:close/>
              </a:path>
              <a:path w="164464" h="489585">
                <a:moveTo>
                  <a:pt x="149351" y="0"/>
                </a:moveTo>
                <a:lnTo>
                  <a:pt x="91312" y="62357"/>
                </a:lnTo>
                <a:lnTo>
                  <a:pt x="121789" y="71298"/>
                </a:lnTo>
                <a:lnTo>
                  <a:pt x="125349" y="59182"/>
                </a:lnTo>
                <a:lnTo>
                  <a:pt x="160022" y="59182"/>
                </a:lnTo>
                <a:lnTo>
                  <a:pt x="14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55875" y="4648200"/>
            <a:ext cx="2667000" cy="254557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8735" rIns="0" bIns="0" rtlCol="0">
            <a:spAutoFit/>
          </a:bodyPr>
          <a:lstStyle/>
          <a:p>
            <a:pPr marL="261620">
              <a:spcBef>
                <a:spcPts val="305"/>
              </a:spcBef>
            </a:pPr>
            <a:r>
              <a:rPr sz="1400" spc="-15" dirty="0">
                <a:latin typeface="Times New Roman"/>
                <a:cs typeface="Times New Roman"/>
              </a:rPr>
              <a:t>Really not the </a:t>
            </a:r>
            <a:r>
              <a:rPr sz="1400" spc="-10" dirty="0">
                <a:latin typeface="Times New Roman"/>
                <a:cs typeface="Times New Roman"/>
              </a:rPr>
              <a:t>correct</a:t>
            </a:r>
            <a:r>
              <a:rPr sz="1400" spc="1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98290" y="3528059"/>
            <a:ext cx="76200" cy="576580"/>
          </a:xfrm>
          <a:custGeom>
            <a:avLst/>
            <a:gdLst/>
            <a:ahLst/>
            <a:cxnLst/>
            <a:rect l="l" t="t" r="r" b="b"/>
            <a:pathLst>
              <a:path w="76200" h="576580">
                <a:moveTo>
                  <a:pt x="44450" y="525272"/>
                </a:moveTo>
                <a:lnTo>
                  <a:pt x="31750" y="525272"/>
                </a:lnTo>
                <a:lnTo>
                  <a:pt x="31750" y="576072"/>
                </a:lnTo>
                <a:lnTo>
                  <a:pt x="44450" y="576072"/>
                </a:lnTo>
                <a:lnTo>
                  <a:pt x="44450" y="525272"/>
                </a:lnTo>
                <a:close/>
              </a:path>
              <a:path w="76200" h="576580">
                <a:moveTo>
                  <a:pt x="44450" y="436372"/>
                </a:moveTo>
                <a:lnTo>
                  <a:pt x="31750" y="436372"/>
                </a:lnTo>
                <a:lnTo>
                  <a:pt x="31750" y="487172"/>
                </a:lnTo>
                <a:lnTo>
                  <a:pt x="44450" y="487172"/>
                </a:lnTo>
                <a:lnTo>
                  <a:pt x="44450" y="436372"/>
                </a:lnTo>
                <a:close/>
              </a:path>
              <a:path w="76200" h="576580">
                <a:moveTo>
                  <a:pt x="44450" y="347472"/>
                </a:moveTo>
                <a:lnTo>
                  <a:pt x="31750" y="347472"/>
                </a:lnTo>
                <a:lnTo>
                  <a:pt x="31750" y="398272"/>
                </a:lnTo>
                <a:lnTo>
                  <a:pt x="44450" y="398272"/>
                </a:lnTo>
                <a:lnTo>
                  <a:pt x="44450" y="347472"/>
                </a:lnTo>
                <a:close/>
              </a:path>
              <a:path w="76200" h="576580">
                <a:moveTo>
                  <a:pt x="44450" y="258572"/>
                </a:moveTo>
                <a:lnTo>
                  <a:pt x="31750" y="258572"/>
                </a:lnTo>
                <a:lnTo>
                  <a:pt x="31750" y="309372"/>
                </a:lnTo>
                <a:lnTo>
                  <a:pt x="44450" y="309372"/>
                </a:lnTo>
                <a:lnTo>
                  <a:pt x="44450" y="258572"/>
                </a:lnTo>
                <a:close/>
              </a:path>
              <a:path w="76200" h="576580">
                <a:moveTo>
                  <a:pt x="44450" y="169672"/>
                </a:moveTo>
                <a:lnTo>
                  <a:pt x="31750" y="169672"/>
                </a:lnTo>
                <a:lnTo>
                  <a:pt x="31750" y="220472"/>
                </a:lnTo>
                <a:lnTo>
                  <a:pt x="44450" y="220472"/>
                </a:lnTo>
                <a:lnTo>
                  <a:pt x="44450" y="169672"/>
                </a:lnTo>
                <a:close/>
              </a:path>
              <a:path w="76200" h="576580">
                <a:moveTo>
                  <a:pt x="44450" y="80772"/>
                </a:moveTo>
                <a:lnTo>
                  <a:pt x="31750" y="80772"/>
                </a:lnTo>
                <a:lnTo>
                  <a:pt x="31750" y="131572"/>
                </a:lnTo>
                <a:lnTo>
                  <a:pt x="44450" y="131572"/>
                </a:lnTo>
                <a:lnTo>
                  <a:pt x="44450" y="80772"/>
                </a:lnTo>
                <a:close/>
              </a:path>
              <a:path w="76200" h="57658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0065" y="3024123"/>
            <a:ext cx="102235" cy="434340"/>
          </a:xfrm>
          <a:custGeom>
            <a:avLst/>
            <a:gdLst/>
            <a:ahLst/>
            <a:cxnLst/>
            <a:rect l="l" t="t" r="r" b="b"/>
            <a:pathLst>
              <a:path w="102235" h="434339">
                <a:moveTo>
                  <a:pt x="57926" y="359654"/>
                </a:moveTo>
                <a:lnTo>
                  <a:pt x="26542" y="364743"/>
                </a:lnTo>
                <a:lnTo>
                  <a:pt x="76326" y="433831"/>
                </a:lnTo>
                <a:lnTo>
                  <a:pt x="95615" y="372109"/>
                </a:lnTo>
                <a:lnTo>
                  <a:pt x="59943" y="372109"/>
                </a:lnTo>
                <a:lnTo>
                  <a:pt x="57926" y="359654"/>
                </a:lnTo>
                <a:close/>
              </a:path>
              <a:path w="102235" h="434339">
                <a:moveTo>
                  <a:pt x="70374" y="357636"/>
                </a:moveTo>
                <a:lnTo>
                  <a:pt x="57926" y="359654"/>
                </a:lnTo>
                <a:lnTo>
                  <a:pt x="59943" y="372109"/>
                </a:lnTo>
                <a:lnTo>
                  <a:pt x="72389" y="370077"/>
                </a:lnTo>
                <a:lnTo>
                  <a:pt x="70374" y="357636"/>
                </a:lnTo>
                <a:close/>
              </a:path>
              <a:path w="102235" h="434339">
                <a:moveTo>
                  <a:pt x="101726" y="352551"/>
                </a:moveTo>
                <a:lnTo>
                  <a:pt x="70374" y="357636"/>
                </a:lnTo>
                <a:lnTo>
                  <a:pt x="72389" y="370077"/>
                </a:lnTo>
                <a:lnTo>
                  <a:pt x="59943" y="372109"/>
                </a:lnTo>
                <a:lnTo>
                  <a:pt x="95615" y="372109"/>
                </a:lnTo>
                <a:lnTo>
                  <a:pt x="101726" y="352551"/>
                </a:lnTo>
                <a:close/>
              </a:path>
              <a:path w="102235" h="434339">
                <a:moveTo>
                  <a:pt x="12445" y="0"/>
                </a:moveTo>
                <a:lnTo>
                  <a:pt x="0" y="2031"/>
                </a:lnTo>
                <a:lnTo>
                  <a:pt x="57926" y="359654"/>
                </a:lnTo>
                <a:lnTo>
                  <a:pt x="70374" y="357636"/>
                </a:lnTo>
                <a:lnTo>
                  <a:pt x="12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95243" y="3486911"/>
            <a:ext cx="82296" cy="82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588690" y="2718816"/>
            <a:ext cx="1295400" cy="255839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40005" rIns="0" bIns="0" rtlCol="0">
            <a:spAutoFit/>
          </a:bodyPr>
          <a:lstStyle/>
          <a:p>
            <a:pPr marL="207645">
              <a:spcBef>
                <a:spcPts val="315"/>
              </a:spcBef>
            </a:pPr>
            <a:r>
              <a:rPr sz="1400" spc="-25" dirty="0">
                <a:latin typeface="Times New Roman"/>
                <a:cs typeface="Times New Roman"/>
              </a:rPr>
              <a:t>Invalid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texel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75174" y="3706368"/>
            <a:ext cx="1005840" cy="76200"/>
          </a:xfrm>
          <a:custGeom>
            <a:avLst/>
            <a:gdLst/>
            <a:ahLst/>
            <a:cxnLst/>
            <a:rect l="l" t="t" r="r" b="b"/>
            <a:pathLst>
              <a:path w="100584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00584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005840" h="76200">
                <a:moveTo>
                  <a:pt x="100583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005839" y="44450"/>
                </a:lnTo>
                <a:lnTo>
                  <a:pt x="100583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24298" y="4056887"/>
            <a:ext cx="82296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68495" y="3744469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4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76572" y="3456432"/>
            <a:ext cx="1548765" cy="518159"/>
          </a:xfrm>
          <a:custGeom>
            <a:avLst/>
            <a:gdLst/>
            <a:ahLst/>
            <a:cxnLst/>
            <a:rect l="l" t="t" r="r" b="b"/>
            <a:pathLst>
              <a:path w="1548765" h="518160">
                <a:moveTo>
                  <a:pt x="0" y="518160"/>
                </a:moveTo>
                <a:lnTo>
                  <a:pt x="1548383" y="518160"/>
                </a:lnTo>
                <a:lnTo>
                  <a:pt x="1548383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969561" y="3484245"/>
            <a:ext cx="115252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69" marR="5080" indent="-40005">
              <a:spcBef>
                <a:spcPts val="90"/>
              </a:spcBef>
            </a:pPr>
            <a:r>
              <a:rPr sz="1400" spc="-25" dirty="0">
                <a:latin typeface="Times New Roman"/>
                <a:cs typeface="Times New Roman"/>
              </a:rPr>
              <a:t>This </a:t>
            </a:r>
            <a:r>
              <a:rPr sz="1400" spc="-20" dirty="0">
                <a:latin typeface="Times New Roman"/>
                <a:cs typeface="Times New Roman"/>
              </a:rPr>
              <a:t>is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 err="1">
                <a:latin typeface="Times New Roman"/>
                <a:cs typeface="Times New Roman"/>
              </a:rPr>
              <a:t>texel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we </a:t>
            </a:r>
            <a:r>
              <a:rPr sz="1400" spc="-15" dirty="0">
                <a:latin typeface="Times New Roman"/>
                <a:cs typeface="Times New Roman"/>
              </a:rPr>
              <a:t>really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want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161714" y="4011168"/>
            <a:ext cx="152400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966133" y="4033775"/>
            <a:ext cx="527050" cy="35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00"/>
              </a:spcBef>
            </a:pPr>
            <a:r>
              <a:rPr b="1" i="1" spc="-204" dirty="0">
                <a:latin typeface="Arial-BoldItalicMT"/>
                <a:cs typeface="Arial-BoldItalicMT"/>
              </a:rPr>
              <a:t>c</a:t>
            </a:r>
            <a:r>
              <a:rPr b="1" i="1" spc="80" dirty="0">
                <a:latin typeface="Arial-BoldItalicMT"/>
                <a:cs typeface="Arial-BoldItalicMT"/>
              </a:rPr>
              <a:t> </a:t>
            </a:r>
            <a:r>
              <a:rPr sz="1500" b="1" i="1" baseline="-22222" dirty="0">
                <a:latin typeface="Arial-BoldItalicMT"/>
                <a:cs typeface="Arial-BoldItalicMT"/>
              </a:rPr>
              <a:t>T</a:t>
            </a:r>
            <a:endParaRPr sz="1500" baseline="-22222">
              <a:latin typeface="Arial-BoldItalicMT"/>
              <a:cs typeface="Arial-BoldItalicMT"/>
            </a:endParaRPr>
          </a:p>
          <a:p>
            <a:pPr marL="270510">
              <a:lnSpc>
                <a:spcPts val="595"/>
              </a:lnSpc>
            </a:pPr>
            <a:r>
              <a:rPr sz="650" b="1" i="1" spc="-80" dirty="0">
                <a:latin typeface="Arial-BoldItalicMT"/>
                <a:cs typeface="Arial-BoldItalicMT"/>
              </a:rPr>
              <a:t>c</a:t>
            </a:r>
            <a:r>
              <a:rPr sz="650" b="1" i="1" spc="-30" dirty="0">
                <a:latin typeface="Arial-BoldItalicMT"/>
                <a:cs typeface="Arial-BoldItalicMT"/>
              </a:rPr>
              <a:t>or</a:t>
            </a:r>
            <a:r>
              <a:rPr sz="650" b="1" i="1" spc="5" dirty="0">
                <a:latin typeface="Arial-BoldItalicMT"/>
                <a:cs typeface="Arial-BoldItalicMT"/>
              </a:rPr>
              <a:t>r</a:t>
            </a:r>
            <a:r>
              <a:rPr sz="650" b="1" i="1" spc="-80" dirty="0">
                <a:latin typeface="Arial-BoldItalicMT"/>
                <a:cs typeface="Arial-BoldItalicMT"/>
              </a:rPr>
              <a:t>ec</a:t>
            </a:r>
            <a:r>
              <a:rPr sz="650" b="1" i="1" spc="-30" dirty="0">
                <a:latin typeface="Arial-BoldItalicMT"/>
                <a:cs typeface="Arial-BoldItalicMT"/>
              </a:rPr>
              <a:t>t</a:t>
            </a:r>
            <a:endParaRPr sz="650">
              <a:latin typeface="Arial-BoldItalicMT"/>
              <a:cs typeface="Arial-BoldItalic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57627" y="4041394"/>
            <a:ext cx="856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22275" algn="l"/>
              </a:tabLst>
            </a:pPr>
            <a:r>
              <a:rPr b="1" i="1" spc="-200" dirty="0">
                <a:latin typeface="Arial-BoldItalicMT"/>
                <a:cs typeface="Arial-BoldItalicMT"/>
              </a:rPr>
              <a:t>p</a:t>
            </a:r>
            <a:r>
              <a:rPr lang="en-US" b="1" i="1" spc="-200" dirty="0">
                <a:latin typeface="Arial-BoldItalicMT"/>
                <a:cs typeface="Arial-BoldItalicMT"/>
              </a:rPr>
              <a:t> </a:t>
            </a:r>
            <a:r>
              <a:rPr sz="1500" b="1" i="1" spc="-44" baseline="11111" dirty="0">
                <a:latin typeface="Arial-BoldItalicMT"/>
                <a:cs typeface="Arial-BoldItalicMT"/>
              </a:rPr>
              <a:t>T</a:t>
            </a:r>
            <a:r>
              <a:rPr sz="650" b="1" i="1" spc="-30" dirty="0">
                <a:latin typeface="Arial-BoldItalicMT"/>
                <a:cs typeface="Arial-BoldItalicMT"/>
              </a:rPr>
              <a:t>actual</a:t>
            </a:r>
            <a:endParaRPr sz="650" dirty="0">
              <a:latin typeface="Arial-BoldItalicMT"/>
              <a:cs typeface="Arial-BoldItalic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6958" y="3656076"/>
            <a:ext cx="433070" cy="143510"/>
          </a:xfrm>
          <a:custGeom>
            <a:avLst/>
            <a:gdLst/>
            <a:ahLst/>
            <a:cxnLst/>
            <a:rect l="l" t="t" r="r" b="b"/>
            <a:pathLst>
              <a:path w="433070" h="143510">
                <a:moveTo>
                  <a:pt x="432816" y="143255"/>
                </a:move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65145" y="3322066"/>
            <a:ext cx="3937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000" spc="-5" dirty="0">
                <a:latin typeface="Times New Roman"/>
                <a:cs typeface="Times New Roman"/>
              </a:rPr>
              <a:t>Real</a:t>
            </a:r>
            <a:r>
              <a:rPr lang="en-US" sz="1000" spc="-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dirty="0">
                <a:latin typeface="Times New Roman"/>
                <a:cs typeface="Times New Roman"/>
              </a:rPr>
              <a:t>u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10" dirty="0">
                <a:latin typeface="Times New Roman"/>
                <a:cs typeface="Times New Roman"/>
              </a:rPr>
              <a:t>a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804847" y="4149597"/>
            <a:ext cx="43370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dirty="0">
                <a:latin typeface="Times New Roman"/>
                <a:cs typeface="Times New Roman"/>
              </a:rPr>
              <a:t>p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l</a:t>
            </a:r>
            <a:r>
              <a:rPr sz="1000" spc="-50" dirty="0">
                <a:latin typeface="Times New Roman"/>
                <a:cs typeface="Times New Roman"/>
              </a:rPr>
              <a:t>y</a:t>
            </a:r>
            <a:r>
              <a:rPr sz="1000" dirty="0">
                <a:latin typeface="Times New Roman"/>
                <a:cs typeface="Times New Roman"/>
              </a:rPr>
              <a:t>g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03702" y="4088892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10" h="143510">
                <a:moveTo>
                  <a:pt x="0" y="143256"/>
                </a:moveTo>
                <a:lnTo>
                  <a:pt x="1432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39439" y="3296412"/>
            <a:ext cx="792480" cy="216535"/>
          </a:xfrm>
          <a:custGeom>
            <a:avLst/>
            <a:gdLst/>
            <a:ahLst/>
            <a:cxnLst/>
            <a:rect l="l" t="t" r="r" b="b"/>
            <a:pathLst>
              <a:path w="792479" h="216535">
                <a:moveTo>
                  <a:pt x="0" y="216407"/>
                </a:moveTo>
                <a:lnTo>
                  <a:pt x="5195" y="174265"/>
                </a:lnTo>
                <a:lnTo>
                  <a:pt x="19367" y="139874"/>
                </a:lnTo>
                <a:lnTo>
                  <a:pt x="40397" y="116699"/>
                </a:lnTo>
                <a:lnTo>
                  <a:pt x="66166" y="108203"/>
                </a:lnTo>
                <a:lnTo>
                  <a:pt x="330073" y="108203"/>
                </a:lnTo>
                <a:lnTo>
                  <a:pt x="355842" y="99708"/>
                </a:lnTo>
                <a:lnTo>
                  <a:pt x="376872" y="76533"/>
                </a:lnTo>
                <a:lnTo>
                  <a:pt x="391044" y="42142"/>
                </a:lnTo>
                <a:lnTo>
                  <a:pt x="396239" y="0"/>
                </a:lnTo>
                <a:lnTo>
                  <a:pt x="401435" y="42142"/>
                </a:lnTo>
                <a:lnTo>
                  <a:pt x="415607" y="76533"/>
                </a:lnTo>
                <a:lnTo>
                  <a:pt x="436637" y="99708"/>
                </a:lnTo>
                <a:lnTo>
                  <a:pt x="462407" y="108203"/>
                </a:lnTo>
                <a:lnTo>
                  <a:pt x="726313" y="108203"/>
                </a:lnTo>
                <a:lnTo>
                  <a:pt x="752082" y="116699"/>
                </a:lnTo>
                <a:lnTo>
                  <a:pt x="773112" y="139874"/>
                </a:lnTo>
                <a:lnTo>
                  <a:pt x="787284" y="174265"/>
                </a:lnTo>
                <a:lnTo>
                  <a:pt x="792480" y="216407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472102" y="3096514"/>
            <a:ext cx="304800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o</a:t>
            </a:r>
            <a:r>
              <a:rPr sz="1000" i="1" spc="5" dirty="0">
                <a:latin typeface="Times New Roman"/>
                <a:cs typeface="Times New Roman"/>
              </a:rPr>
              <a:t>ff</a:t>
            </a:r>
            <a:r>
              <a:rPr sz="1000" i="1" spc="-10" dirty="0">
                <a:latin typeface="Times New Roman"/>
                <a:cs typeface="Times New Roman"/>
              </a:rPr>
              <a:t>s</a:t>
            </a:r>
            <a:r>
              <a:rPr sz="1000" i="1" spc="5" dirty="0">
                <a:latin typeface="Times New Roman"/>
                <a:cs typeface="Times New Roman"/>
              </a:rPr>
              <a:t>e</a:t>
            </a:r>
            <a:r>
              <a:rPr sz="1000" i="1" dirty="0"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67451" y="2945130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204" dirty="0">
                <a:latin typeface="Arial-BoldItalicMT"/>
                <a:cs typeface="Arial-BoldItalicMT"/>
              </a:rPr>
              <a:t>v</a:t>
            </a:r>
            <a:endParaRPr>
              <a:latin typeface="Arial-BoldItalicMT"/>
              <a:cs typeface="Arial-BoldItalic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02026" y="3727196"/>
            <a:ext cx="8953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i="1" dirty="0">
                <a:latin typeface="Times New Roman"/>
                <a:cs typeface="Times New Roman"/>
              </a:rPr>
              <a:t>h</a:t>
            </a:r>
            <a:endParaRPr sz="1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851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4B5816-A495-F242-8C22-022E97169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Parallax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80BEA-D041-DE4F-B53A-02E19BB6DA2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Morgan McGuire and Max McGuire (</a:t>
            </a:r>
            <a:r>
              <a:rPr lang="en-US" dirty="0">
                <a:hlinkClick r:id="rId2"/>
              </a:rPr>
              <a:t>Iron Lore Entertainment</a:t>
            </a:r>
            <a:r>
              <a:rPr lang="en-US" dirty="0"/>
              <a:t>)</a:t>
            </a: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74153" y="1962910"/>
            <a:ext cx="12043693" cy="3752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85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4224670-6F17-1342-9ABA-7969D5264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7086600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Displacement mapping</a:t>
            </a:r>
          </a:p>
          <a:p>
            <a:pPr lvl="1"/>
            <a:r>
              <a:rPr lang="en-US" dirty="0"/>
              <a:t>Deform the actual geometry</a:t>
            </a:r>
          </a:p>
          <a:p>
            <a:pPr lvl="2"/>
            <a:r>
              <a:rPr lang="en-US" dirty="0"/>
              <a:t>Works for high resolution meshes or using tessellation shaders</a:t>
            </a:r>
          </a:p>
          <a:p>
            <a:pPr lvl="1"/>
            <a:r>
              <a:rPr lang="en-US" dirty="0"/>
              <a:t>Perturb the location of the surface (the vertices), usually along the normal direction, by scalar values given in the displacement map</a:t>
            </a:r>
          </a:p>
          <a:p>
            <a:pPr lvl="1"/>
            <a:r>
              <a:rPr lang="en-US" dirty="0"/>
              <a:t>Gives a correct silhouette (whereas Normal mapping won’t)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C6273-2259-4C41-BA27-9ED8CE1FA1F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8394193" y="3416865"/>
            <a:ext cx="2654807" cy="2653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>
            <a:spLocks noChangeAspect="1"/>
          </p:cNvSpPr>
          <p:nvPr/>
        </p:nvSpPr>
        <p:spPr>
          <a:xfrm>
            <a:off x="8398759" y="477248"/>
            <a:ext cx="2646366" cy="2706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5300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1C139E9-C085-364E-B104-5039D43A7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1" y="827733"/>
            <a:ext cx="5032501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Fur shading</a:t>
            </a:r>
          </a:p>
          <a:p>
            <a:pPr lvl="1"/>
            <a:r>
              <a:rPr lang="en-US" dirty="0"/>
              <a:t>Vertex shader</a:t>
            </a:r>
          </a:p>
          <a:p>
            <a:pPr lvl="2"/>
            <a:r>
              <a:rPr lang="en-US" dirty="0"/>
              <a:t>Render base object as usual, but move vertices (expand in direction of normal) outwards</a:t>
            </a:r>
          </a:p>
          <a:p>
            <a:pPr lvl="2"/>
            <a:r>
              <a:rPr lang="en-US" dirty="0"/>
              <a:t>Transparency enabled</a:t>
            </a:r>
          </a:p>
          <a:p>
            <a:pPr lvl="3"/>
            <a:r>
              <a:rPr lang="en-US" dirty="0" err="1"/>
              <a:t>BlendEquation</a:t>
            </a:r>
            <a:r>
              <a:rPr lang="en-US" dirty="0"/>
              <a:t>: ADD</a:t>
            </a:r>
          </a:p>
          <a:p>
            <a:pPr lvl="3"/>
            <a:r>
              <a:rPr lang="en-US" dirty="0" err="1"/>
              <a:t>BlendDestination</a:t>
            </a:r>
            <a:r>
              <a:rPr lang="en-US" dirty="0"/>
              <a:t>: ONE</a:t>
            </a:r>
          </a:p>
          <a:p>
            <a:pPr lvl="3"/>
            <a:r>
              <a:rPr lang="en-US" dirty="0" err="1"/>
              <a:t>BlendSource</a:t>
            </a:r>
            <a:r>
              <a:rPr lang="en-US" dirty="0"/>
              <a:t>: SRC_ALPHA</a:t>
            </a:r>
          </a:p>
          <a:p>
            <a:pPr lvl="1"/>
            <a:r>
              <a:rPr lang="en-US" dirty="0"/>
              <a:t>Render n-times (n ~ 14)</a:t>
            </a:r>
          </a:p>
          <a:p>
            <a:pPr lvl="2"/>
            <a:r>
              <a:rPr lang="en-US" dirty="0"/>
              <a:t>Apply a fur (e.g., noise) alpha texture.</a:t>
            </a:r>
          </a:p>
        </p:txBody>
      </p:sp>
      <p:sp>
        <p:nvSpPr>
          <p:cNvPr id="13" name="object 13"/>
          <p:cNvSpPr/>
          <p:nvPr/>
        </p:nvSpPr>
        <p:spPr>
          <a:xfrm>
            <a:off x="9300336" y="2799649"/>
            <a:ext cx="2808732" cy="2645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>
            <a:spLocks noChangeAspect="1"/>
          </p:cNvSpPr>
          <p:nvPr/>
        </p:nvSpPr>
        <p:spPr>
          <a:xfrm>
            <a:off x="7148227" y="146311"/>
            <a:ext cx="2087879" cy="1944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61732" y="356415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61732" y="356415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87997" y="3452907"/>
            <a:ext cx="1268095" cy="1176655"/>
          </a:xfrm>
          <a:custGeom>
            <a:avLst/>
            <a:gdLst/>
            <a:ahLst/>
            <a:cxnLst/>
            <a:rect l="l" t="t" r="r" b="b"/>
            <a:pathLst>
              <a:path w="1268095" h="1176654">
                <a:moveTo>
                  <a:pt x="0" y="588263"/>
                </a:moveTo>
                <a:lnTo>
                  <a:pt x="1907" y="542294"/>
                </a:lnTo>
                <a:lnTo>
                  <a:pt x="7535" y="497292"/>
                </a:lnTo>
                <a:lnTo>
                  <a:pt x="16744" y="453387"/>
                </a:lnTo>
                <a:lnTo>
                  <a:pt x="29391" y="410712"/>
                </a:lnTo>
                <a:lnTo>
                  <a:pt x="45336" y="369396"/>
                </a:lnTo>
                <a:lnTo>
                  <a:pt x="64438" y="329570"/>
                </a:lnTo>
                <a:lnTo>
                  <a:pt x="86557" y="291366"/>
                </a:lnTo>
                <a:lnTo>
                  <a:pt x="111551" y="254913"/>
                </a:lnTo>
                <a:lnTo>
                  <a:pt x="139279" y="220344"/>
                </a:lnTo>
                <a:lnTo>
                  <a:pt x="169600" y="187789"/>
                </a:lnTo>
                <a:lnTo>
                  <a:pt x="202374" y="157377"/>
                </a:lnTo>
                <a:lnTo>
                  <a:pt x="237459" y="129242"/>
                </a:lnTo>
                <a:lnTo>
                  <a:pt x="274715" y="103512"/>
                </a:lnTo>
                <a:lnTo>
                  <a:pt x="314000" y="80320"/>
                </a:lnTo>
                <a:lnTo>
                  <a:pt x="355174" y="59795"/>
                </a:lnTo>
                <a:lnTo>
                  <a:pt x="398095" y="42070"/>
                </a:lnTo>
                <a:lnTo>
                  <a:pt x="442623" y="27273"/>
                </a:lnTo>
                <a:lnTo>
                  <a:pt x="488617" y="15537"/>
                </a:lnTo>
                <a:lnTo>
                  <a:pt x="535936" y="6992"/>
                </a:lnTo>
                <a:lnTo>
                  <a:pt x="584438" y="1770"/>
                </a:lnTo>
                <a:lnTo>
                  <a:pt x="633983" y="0"/>
                </a:lnTo>
                <a:lnTo>
                  <a:pt x="683529" y="1770"/>
                </a:lnTo>
                <a:lnTo>
                  <a:pt x="732031" y="6992"/>
                </a:lnTo>
                <a:lnTo>
                  <a:pt x="779350" y="15537"/>
                </a:lnTo>
                <a:lnTo>
                  <a:pt x="825344" y="27273"/>
                </a:lnTo>
                <a:lnTo>
                  <a:pt x="869872" y="42070"/>
                </a:lnTo>
                <a:lnTo>
                  <a:pt x="912793" y="59795"/>
                </a:lnTo>
                <a:lnTo>
                  <a:pt x="953967" y="80320"/>
                </a:lnTo>
                <a:lnTo>
                  <a:pt x="993252" y="103512"/>
                </a:lnTo>
                <a:lnTo>
                  <a:pt x="1030508" y="129242"/>
                </a:lnTo>
                <a:lnTo>
                  <a:pt x="1065593" y="157377"/>
                </a:lnTo>
                <a:lnTo>
                  <a:pt x="1098367" y="187789"/>
                </a:lnTo>
                <a:lnTo>
                  <a:pt x="1128688" y="220344"/>
                </a:lnTo>
                <a:lnTo>
                  <a:pt x="1156416" y="254913"/>
                </a:lnTo>
                <a:lnTo>
                  <a:pt x="1181410" y="291366"/>
                </a:lnTo>
                <a:lnTo>
                  <a:pt x="1203529" y="329570"/>
                </a:lnTo>
                <a:lnTo>
                  <a:pt x="1222631" y="369396"/>
                </a:lnTo>
                <a:lnTo>
                  <a:pt x="1238576" y="410712"/>
                </a:lnTo>
                <a:lnTo>
                  <a:pt x="1251223" y="453387"/>
                </a:lnTo>
                <a:lnTo>
                  <a:pt x="1260432" y="497292"/>
                </a:lnTo>
                <a:lnTo>
                  <a:pt x="1266060" y="542294"/>
                </a:lnTo>
                <a:lnTo>
                  <a:pt x="1267967" y="588263"/>
                </a:lnTo>
                <a:lnTo>
                  <a:pt x="1266060" y="634233"/>
                </a:lnTo>
                <a:lnTo>
                  <a:pt x="1260432" y="679235"/>
                </a:lnTo>
                <a:lnTo>
                  <a:pt x="1251223" y="723140"/>
                </a:lnTo>
                <a:lnTo>
                  <a:pt x="1238576" y="765815"/>
                </a:lnTo>
                <a:lnTo>
                  <a:pt x="1222631" y="807131"/>
                </a:lnTo>
                <a:lnTo>
                  <a:pt x="1203529" y="846957"/>
                </a:lnTo>
                <a:lnTo>
                  <a:pt x="1181410" y="885161"/>
                </a:lnTo>
                <a:lnTo>
                  <a:pt x="1156416" y="921614"/>
                </a:lnTo>
                <a:lnTo>
                  <a:pt x="1128688" y="956183"/>
                </a:lnTo>
                <a:lnTo>
                  <a:pt x="1098367" y="988738"/>
                </a:lnTo>
                <a:lnTo>
                  <a:pt x="1065593" y="1019150"/>
                </a:lnTo>
                <a:lnTo>
                  <a:pt x="1030508" y="1047285"/>
                </a:lnTo>
                <a:lnTo>
                  <a:pt x="993252" y="1073015"/>
                </a:lnTo>
                <a:lnTo>
                  <a:pt x="953967" y="1096207"/>
                </a:lnTo>
                <a:lnTo>
                  <a:pt x="912793" y="1116732"/>
                </a:lnTo>
                <a:lnTo>
                  <a:pt x="869872" y="1134457"/>
                </a:lnTo>
                <a:lnTo>
                  <a:pt x="825344" y="1149254"/>
                </a:lnTo>
                <a:lnTo>
                  <a:pt x="779350" y="1160990"/>
                </a:lnTo>
                <a:lnTo>
                  <a:pt x="732031" y="1169535"/>
                </a:lnTo>
                <a:lnTo>
                  <a:pt x="683529" y="1174757"/>
                </a:lnTo>
                <a:lnTo>
                  <a:pt x="633983" y="1176527"/>
                </a:lnTo>
                <a:lnTo>
                  <a:pt x="584438" y="1174757"/>
                </a:lnTo>
                <a:lnTo>
                  <a:pt x="535936" y="1169535"/>
                </a:lnTo>
                <a:lnTo>
                  <a:pt x="488617" y="1160990"/>
                </a:lnTo>
                <a:lnTo>
                  <a:pt x="442623" y="1149254"/>
                </a:lnTo>
                <a:lnTo>
                  <a:pt x="398095" y="1134457"/>
                </a:lnTo>
                <a:lnTo>
                  <a:pt x="355174" y="1116732"/>
                </a:lnTo>
                <a:lnTo>
                  <a:pt x="314000" y="1096207"/>
                </a:lnTo>
                <a:lnTo>
                  <a:pt x="274715" y="1073015"/>
                </a:lnTo>
                <a:lnTo>
                  <a:pt x="237459" y="1047285"/>
                </a:lnTo>
                <a:lnTo>
                  <a:pt x="202374" y="1019150"/>
                </a:lnTo>
                <a:lnTo>
                  <a:pt x="169600" y="988738"/>
                </a:lnTo>
                <a:lnTo>
                  <a:pt x="139279" y="956183"/>
                </a:lnTo>
                <a:lnTo>
                  <a:pt x="111551" y="921614"/>
                </a:lnTo>
                <a:lnTo>
                  <a:pt x="86557" y="885161"/>
                </a:lnTo>
                <a:lnTo>
                  <a:pt x="64438" y="846957"/>
                </a:lnTo>
                <a:lnTo>
                  <a:pt x="45336" y="807131"/>
                </a:lnTo>
                <a:lnTo>
                  <a:pt x="29391" y="765815"/>
                </a:lnTo>
                <a:lnTo>
                  <a:pt x="16744" y="723140"/>
                </a:lnTo>
                <a:lnTo>
                  <a:pt x="7535" y="679235"/>
                </a:lnTo>
                <a:lnTo>
                  <a:pt x="1907" y="634233"/>
                </a:lnTo>
                <a:lnTo>
                  <a:pt x="0" y="5882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15856" y="46714"/>
            <a:ext cx="2087879" cy="2045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67599" y="3338607"/>
            <a:ext cx="1493520" cy="1388745"/>
          </a:xfrm>
          <a:custGeom>
            <a:avLst/>
            <a:gdLst/>
            <a:ahLst/>
            <a:cxnLst/>
            <a:rect l="l" t="t" r="r" b="b"/>
            <a:pathLst>
              <a:path w="1493520" h="1388745">
                <a:moveTo>
                  <a:pt x="0" y="694181"/>
                </a:moveTo>
                <a:lnTo>
                  <a:pt x="1588" y="648536"/>
                </a:lnTo>
                <a:lnTo>
                  <a:pt x="6289" y="603679"/>
                </a:lnTo>
                <a:lnTo>
                  <a:pt x="14002" y="559703"/>
                </a:lnTo>
                <a:lnTo>
                  <a:pt x="24630" y="516698"/>
                </a:lnTo>
                <a:lnTo>
                  <a:pt x="38075" y="474756"/>
                </a:lnTo>
                <a:lnTo>
                  <a:pt x="54238" y="433969"/>
                </a:lnTo>
                <a:lnTo>
                  <a:pt x="73019" y="394428"/>
                </a:lnTo>
                <a:lnTo>
                  <a:pt x="94322" y="356224"/>
                </a:lnTo>
                <a:lnTo>
                  <a:pt x="118048" y="319449"/>
                </a:lnTo>
                <a:lnTo>
                  <a:pt x="144097" y="284195"/>
                </a:lnTo>
                <a:lnTo>
                  <a:pt x="172372" y="250552"/>
                </a:lnTo>
                <a:lnTo>
                  <a:pt x="202773" y="218613"/>
                </a:lnTo>
                <a:lnTo>
                  <a:pt x="235204" y="188468"/>
                </a:lnTo>
                <a:lnTo>
                  <a:pt x="269564" y="160210"/>
                </a:lnTo>
                <a:lnTo>
                  <a:pt x="305757" y="133929"/>
                </a:lnTo>
                <a:lnTo>
                  <a:pt x="343682" y="109717"/>
                </a:lnTo>
                <a:lnTo>
                  <a:pt x="383242" y="87665"/>
                </a:lnTo>
                <a:lnTo>
                  <a:pt x="424339" y="67865"/>
                </a:lnTo>
                <a:lnTo>
                  <a:pt x="466873" y="50409"/>
                </a:lnTo>
                <a:lnTo>
                  <a:pt x="510747" y="35387"/>
                </a:lnTo>
                <a:lnTo>
                  <a:pt x="555861" y="22891"/>
                </a:lnTo>
                <a:lnTo>
                  <a:pt x="602118" y="13013"/>
                </a:lnTo>
                <a:lnTo>
                  <a:pt x="649419" y="5844"/>
                </a:lnTo>
                <a:lnTo>
                  <a:pt x="697666" y="1476"/>
                </a:lnTo>
                <a:lnTo>
                  <a:pt x="746759" y="0"/>
                </a:lnTo>
                <a:lnTo>
                  <a:pt x="795853" y="1476"/>
                </a:lnTo>
                <a:lnTo>
                  <a:pt x="844100" y="5844"/>
                </a:lnTo>
                <a:lnTo>
                  <a:pt x="891401" y="13013"/>
                </a:lnTo>
                <a:lnTo>
                  <a:pt x="937658" y="22891"/>
                </a:lnTo>
                <a:lnTo>
                  <a:pt x="982772" y="35387"/>
                </a:lnTo>
                <a:lnTo>
                  <a:pt x="1026646" y="50409"/>
                </a:lnTo>
                <a:lnTo>
                  <a:pt x="1069180" y="67865"/>
                </a:lnTo>
                <a:lnTo>
                  <a:pt x="1110277" y="87665"/>
                </a:lnTo>
                <a:lnTo>
                  <a:pt x="1149837" y="109717"/>
                </a:lnTo>
                <a:lnTo>
                  <a:pt x="1187762" y="133929"/>
                </a:lnTo>
                <a:lnTo>
                  <a:pt x="1223955" y="160210"/>
                </a:lnTo>
                <a:lnTo>
                  <a:pt x="1258315" y="188468"/>
                </a:lnTo>
                <a:lnTo>
                  <a:pt x="1290746" y="218613"/>
                </a:lnTo>
                <a:lnTo>
                  <a:pt x="1321147" y="250552"/>
                </a:lnTo>
                <a:lnTo>
                  <a:pt x="1349422" y="284195"/>
                </a:lnTo>
                <a:lnTo>
                  <a:pt x="1375471" y="319449"/>
                </a:lnTo>
                <a:lnTo>
                  <a:pt x="1399197" y="356224"/>
                </a:lnTo>
                <a:lnTo>
                  <a:pt x="1420500" y="394428"/>
                </a:lnTo>
                <a:lnTo>
                  <a:pt x="1439281" y="433969"/>
                </a:lnTo>
                <a:lnTo>
                  <a:pt x="1455444" y="474756"/>
                </a:lnTo>
                <a:lnTo>
                  <a:pt x="1468889" y="516698"/>
                </a:lnTo>
                <a:lnTo>
                  <a:pt x="1479517" y="559703"/>
                </a:lnTo>
                <a:lnTo>
                  <a:pt x="1487230" y="603679"/>
                </a:lnTo>
                <a:lnTo>
                  <a:pt x="1491931" y="648536"/>
                </a:lnTo>
                <a:lnTo>
                  <a:pt x="1493520" y="694181"/>
                </a:lnTo>
                <a:lnTo>
                  <a:pt x="1491931" y="739827"/>
                </a:lnTo>
                <a:lnTo>
                  <a:pt x="1487230" y="784684"/>
                </a:lnTo>
                <a:lnTo>
                  <a:pt x="1479517" y="828660"/>
                </a:lnTo>
                <a:lnTo>
                  <a:pt x="1468889" y="871665"/>
                </a:lnTo>
                <a:lnTo>
                  <a:pt x="1455444" y="913607"/>
                </a:lnTo>
                <a:lnTo>
                  <a:pt x="1439281" y="954394"/>
                </a:lnTo>
                <a:lnTo>
                  <a:pt x="1420500" y="993935"/>
                </a:lnTo>
                <a:lnTo>
                  <a:pt x="1399197" y="1032139"/>
                </a:lnTo>
                <a:lnTo>
                  <a:pt x="1375471" y="1068914"/>
                </a:lnTo>
                <a:lnTo>
                  <a:pt x="1349422" y="1104168"/>
                </a:lnTo>
                <a:lnTo>
                  <a:pt x="1321147" y="1137811"/>
                </a:lnTo>
                <a:lnTo>
                  <a:pt x="1290746" y="1169750"/>
                </a:lnTo>
                <a:lnTo>
                  <a:pt x="1258315" y="1199895"/>
                </a:lnTo>
                <a:lnTo>
                  <a:pt x="1223955" y="1228153"/>
                </a:lnTo>
                <a:lnTo>
                  <a:pt x="1187762" y="1254434"/>
                </a:lnTo>
                <a:lnTo>
                  <a:pt x="1149837" y="1278646"/>
                </a:lnTo>
                <a:lnTo>
                  <a:pt x="1110277" y="1300698"/>
                </a:lnTo>
                <a:lnTo>
                  <a:pt x="1069180" y="1320498"/>
                </a:lnTo>
                <a:lnTo>
                  <a:pt x="1026646" y="1337954"/>
                </a:lnTo>
                <a:lnTo>
                  <a:pt x="982772" y="1352976"/>
                </a:lnTo>
                <a:lnTo>
                  <a:pt x="937658" y="1365472"/>
                </a:lnTo>
                <a:lnTo>
                  <a:pt x="891401" y="1375350"/>
                </a:lnTo>
                <a:lnTo>
                  <a:pt x="844100" y="1382519"/>
                </a:lnTo>
                <a:lnTo>
                  <a:pt x="795853" y="1386887"/>
                </a:lnTo>
                <a:lnTo>
                  <a:pt x="746759" y="1388364"/>
                </a:lnTo>
                <a:lnTo>
                  <a:pt x="697666" y="1386887"/>
                </a:lnTo>
                <a:lnTo>
                  <a:pt x="649419" y="1382519"/>
                </a:lnTo>
                <a:lnTo>
                  <a:pt x="602118" y="1375350"/>
                </a:lnTo>
                <a:lnTo>
                  <a:pt x="555861" y="1365472"/>
                </a:lnTo>
                <a:lnTo>
                  <a:pt x="510747" y="1352976"/>
                </a:lnTo>
                <a:lnTo>
                  <a:pt x="466873" y="1337954"/>
                </a:lnTo>
                <a:lnTo>
                  <a:pt x="424339" y="1320498"/>
                </a:lnTo>
                <a:lnTo>
                  <a:pt x="383242" y="1300698"/>
                </a:lnTo>
                <a:lnTo>
                  <a:pt x="343682" y="1278646"/>
                </a:lnTo>
                <a:lnTo>
                  <a:pt x="305757" y="1254434"/>
                </a:lnTo>
                <a:lnTo>
                  <a:pt x="269564" y="1228153"/>
                </a:lnTo>
                <a:lnTo>
                  <a:pt x="235204" y="1199895"/>
                </a:lnTo>
                <a:lnTo>
                  <a:pt x="202773" y="1169750"/>
                </a:lnTo>
                <a:lnTo>
                  <a:pt x="172372" y="1137811"/>
                </a:lnTo>
                <a:lnTo>
                  <a:pt x="144097" y="1104168"/>
                </a:lnTo>
                <a:lnTo>
                  <a:pt x="118048" y="1068914"/>
                </a:lnTo>
                <a:lnTo>
                  <a:pt x="94322" y="1032139"/>
                </a:lnTo>
                <a:lnTo>
                  <a:pt x="73019" y="993935"/>
                </a:lnTo>
                <a:lnTo>
                  <a:pt x="54238" y="954394"/>
                </a:lnTo>
                <a:lnTo>
                  <a:pt x="38075" y="913607"/>
                </a:lnTo>
                <a:lnTo>
                  <a:pt x="24630" y="871665"/>
                </a:lnTo>
                <a:lnTo>
                  <a:pt x="14002" y="828660"/>
                </a:lnTo>
                <a:lnTo>
                  <a:pt x="6289" y="784684"/>
                </a:lnTo>
                <a:lnTo>
                  <a:pt x="1588" y="739827"/>
                </a:lnTo>
                <a:lnTo>
                  <a:pt x="0" y="69418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91400" y="3242593"/>
            <a:ext cx="1671955" cy="1551940"/>
          </a:xfrm>
          <a:custGeom>
            <a:avLst/>
            <a:gdLst/>
            <a:ahLst/>
            <a:cxnLst/>
            <a:rect l="l" t="t" r="r" b="b"/>
            <a:pathLst>
              <a:path w="1671954" h="1551939">
                <a:moveTo>
                  <a:pt x="0" y="775715"/>
                </a:moveTo>
                <a:lnTo>
                  <a:pt x="1419" y="730141"/>
                </a:lnTo>
                <a:lnTo>
                  <a:pt x="5624" y="685259"/>
                </a:lnTo>
                <a:lnTo>
                  <a:pt x="12536" y="641143"/>
                </a:lnTo>
                <a:lnTo>
                  <a:pt x="22078" y="597865"/>
                </a:lnTo>
                <a:lnTo>
                  <a:pt x="34170" y="555499"/>
                </a:lnTo>
                <a:lnTo>
                  <a:pt x="48734" y="514116"/>
                </a:lnTo>
                <a:lnTo>
                  <a:pt x="65692" y="473791"/>
                </a:lnTo>
                <a:lnTo>
                  <a:pt x="84966" y="434595"/>
                </a:lnTo>
                <a:lnTo>
                  <a:pt x="106476" y="396602"/>
                </a:lnTo>
                <a:lnTo>
                  <a:pt x="130146" y="359883"/>
                </a:lnTo>
                <a:lnTo>
                  <a:pt x="155895" y="324513"/>
                </a:lnTo>
                <a:lnTo>
                  <a:pt x="183646" y="290564"/>
                </a:lnTo>
                <a:lnTo>
                  <a:pt x="213320" y="258108"/>
                </a:lnTo>
                <a:lnTo>
                  <a:pt x="244840" y="227218"/>
                </a:lnTo>
                <a:lnTo>
                  <a:pt x="278125" y="197968"/>
                </a:lnTo>
                <a:lnTo>
                  <a:pt x="313099" y="170430"/>
                </a:lnTo>
                <a:lnTo>
                  <a:pt x="349683" y="144676"/>
                </a:lnTo>
                <a:lnTo>
                  <a:pt x="387798" y="120780"/>
                </a:lnTo>
                <a:lnTo>
                  <a:pt x="427365" y="98815"/>
                </a:lnTo>
                <a:lnTo>
                  <a:pt x="468307" y="78852"/>
                </a:lnTo>
                <a:lnTo>
                  <a:pt x="510545" y="60965"/>
                </a:lnTo>
                <a:lnTo>
                  <a:pt x="554001" y="45228"/>
                </a:lnTo>
                <a:lnTo>
                  <a:pt x="598596" y="31711"/>
                </a:lnTo>
                <a:lnTo>
                  <a:pt x="644252" y="20489"/>
                </a:lnTo>
                <a:lnTo>
                  <a:pt x="690890" y="11634"/>
                </a:lnTo>
                <a:lnTo>
                  <a:pt x="738432" y="5219"/>
                </a:lnTo>
                <a:lnTo>
                  <a:pt x="786799" y="1316"/>
                </a:lnTo>
                <a:lnTo>
                  <a:pt x="835913" y="0"/>
                </a:lnTo>
                <a:lnTo>
                  <a:pt x="885028" y="1316"/>
                </a:lnTo>
                <a:lnTo>
                  <a:pt x="933395" y="5219"/>
                </a:lnTo>
                <a:lnTo>
                  <a:pt x="980937" y="11634"/>
                </a:lnTo>
                <a:lnTo>
                  <a:pt x="1027575" y="20489"/>
                </a:lnTo>
                <a:lnTo>
                  <a:pt x="1073231" y="31711"/>
                </a:lnTo>
                <a:lnTo>
                  <a:pt x="1117826" y="45228"/>
                </a:lnTo>
                <a:lnTo>
                  <a:pt x="1161282" y="60965"/>
                </a:lnTo>
                <a:lnTo>
                  <a:pt x="1203520" y="78852"/>
                </a:lnTo>
                <a:lnTo>
                  <a:pt x="1244462" y="98815"/>
                </a:lnTo>
                <a:lnTo>
                  <a:pt x="1284029" y="120780"/>
                </a:lnTo>
                <a:lnTo>
                  <a:pt x="1322144" y="144676"/>
                </a:lnTo>
                <a:lnTo>
                  <a:pt x="1358728" y="170430"/>
                </a:lnTo>
                <a:lnTo>
                  <a:pt x="1393702" y="197968"/>
                </a:lnTo>
                <a:lnTo>
                  <a:pt x="1426987" y="227218"/>
                </a:lnTo>
                <a:lnTo>
                  <a:pt x="1458507" y="258108"/>
                </a:lnTo>
                <a:lnTo>
                  <a:pt x="1488181" y="290564"/>
                </a:lnTo>
                <a:lnTo>
                  <a:pt x="1515932" y="324513"/>
                </a:lnTo>
                <a:lnTo>
                  <a:pt x="1541681" y="359883"/>
                </a:lnTo>
                <a:lnTo>
                  <a:pt x="1565351" y="396602"/>
                </a:lnTo>
                <a:lnTo>
                  <a:pt x="1586861" y="434595"/>
                </a:lnTo>
                <a:lnTo>
                  <a:pt x="1606135" y="473791"/>
                </a:lnTo>
                <a:lnTo>
                  <a:pt x="1623093" y="514116"/>
                </a:lnTo>
                <a:lnTo>
                  <a:pt x="1637657" y="555499"/>
                </a:lnTo>
                <a:lnTo>
                  <a:pt x="1649749" y="597865"/>
                </a:lnTo>
                <a:lnTo>
                  <a:pt x="1659291" y="641143"/>
                </a:lnTo>
                <a:lnTo>
                  <a:pt x="1666203" y="685259"/>
                </a:lnTo>
                <a:lnTo>
                  <a:pt x="1670408" y="730141"/>
                </a:lnTo>
                <a:lnTo>
                  <a:pt x="1671827" y="775715"/>
                </a:lnTo>
                <a:lnTo>
                  <a:pt x="1670408" y="821290"/>
                </a:lnTo>
                <a:lnTo>
                  <a:pt x="1666203" y="866172"/>
                </a:lnTo>
                <a:lnTo>
                  <a:pt x="1659291" y="910288"/>
                </a:lnTo>
                <a:lnTo>
                  <a:pt x="1649749" y="953566"/>
                </a:lnTo>
                <a:lnTo>
                  <a:pt x="1637657" y="995932"/>
                </a:lnTo>
                <a:lnTo>
                  <a:pt x="1623093" y="1037315"/>
                </a:lnTo>
                <a:lnTo>
                  <a:pt x="1606135" y="1077640"/>
                </a:lnTo>
                <a:lnTo>
                  <a:pt x="1586861" y="1116836"/>
                </a:lnTo>
                <a:lnTo>
                  <a:pt x="1565351" y="1154829"/>
                </a:lnTo>
                <a:lnTo>
                  <a:pt x="1541681" y="1191548"/>
                </a:lnTo>
                <a:lnTo>
                  <a:pt x="1515932" y="1226918"/>
                </a:lnTo>
                <a:lnTo>
                  <a:pt x="1488181" y="1260867"/>
                </a:lnTo>
                <a:lnTo>
                  <a:pt x="1458507" y="1293323"/>
                </a:lnTo>
                <a:lnTo>
                  <a:pt x="1426987" y="1324213"/>
                </a:lnTo>
                <a:lnTo>
                  <a:pt x="1393702" y="1353463"/>
                </a:lnTo>
                <a:lnTo>
                  <a:pt x="1358728" y="1381001"/>
                </a:lnTo>
                <a:lnTo>
                  <a:pt x="1322144" y="1406755"/>
                </a:lnTo>
                <a:lnTo>
                  <a:pt x="1284029" y="1430651"/>
                </a:lnTo>
                <a:lnTo>
                  <a:pt x="1244462" y="1452616"/>
                </a:lnTo>
                <a:lnTo>
                  <a:pt x="1203520" y="1472579"/>
                </a:lnTo>
                <a:lnTo>
                  <a:pt x="1161282" y="1490466"/>
                </a:lnTo>
                <a:lnTo>
                  <a:pt x="1117826" y="1506203"/>
                </a:lnTo>
                <a:lnTo>
                  <a:pt x="1073231" y="1519720"/>
                </a:lnTo>
                <a:lnTo>
                  <a:pt x="1027575" y="1530942"/>
                </a:lnTo>
                <a:lnTo>
                  <a:pt x="980937" y="1539797"/>
                </a:lnTo>
                <a:lnTo>
                  <a:pt x="933395" y="1546212"/>
                </a:lnTo>
                <a:lnTo>
                  <a:pt x="885028" y="1550115"/>
                </a:lnTo>
                <a:lnTo>
                  <a:pt x="835913" y="1551432"/>
                </a:lnTo>
                <a:lnTo>
                  <a:pt x="786799" y="1550115"/>
                </a:lnTo>
                <a:lnTo>
                  <a:pt x="738432" y="1546212"/>
                </a:lnTo>
                <a:lnTo>
                  <a:pt x="690890" y="1539797"/>
                </a:lnTo>
                <a:lnTo>
                  <a:pt x="644252" y="1530942"/>
                </a:lnTo>
                <a:lnTo>
                  <a:pt x="598596" y="1519720"/>
                </a:lnTo>
                <a:lnTo>
                  <a:pt x="554001" y="1506203"/>
                </a:lnTo>
                <a:lnTo>
                  <a:pt x="510545" y="1490466"/>
                </a:lnTo>
                <a:lnTo>
                  <a:pt x="468307" y="1472579"/>
                </a:lnTo>
                <a:lnTo>
                  <a:pt x="427365" y="1452616"/>
                </a:lnTo>
                <a:lnTo>
                  <a:pt x="387798" y="1430651"/>
                </a:lnTo>
                <a:lnTo>
                  <a:pt x="349683" y="1406755"/>
                </a:lnTo>
                <a:lnTo>
                  <a:pt x="313099" y="1381001"/>
                </a:lnTo>
                <a:lnTo>
                  <a:pt x="278125" y="1353463"/>
                </a:lnTo>
                <a:lnTo>
                  <a:pt x="244840" y="1324213"/>
                </a:lnTo>
                <a:lnTo>
                  <a:pt x="213320" y="1293323"/>
                </a:lnTo>
                <a:lnTo>
                  <a:pt x="183646" y="1260867"/>
                </a:lnTo>
                <a:lnTo>
                  <a:pt x="155895" y="1226918"/>
                </a:lnTo>
                <a:lnTo>
                  <a:pt x="130146" y="1191548"/>
                </a:lnTo>
                <a:lnTo>
                  <a:pt x="106476" y="1154829"/>
                </a:lnTo>
                <a:lnTo>
                  <a:pt x="84966" y="1116836"/>
                </a:lnTo>
                <a:lnTo>
                  <a:pt x="65692" y="1077640"/>
                </a:lnTo>
                <a:lnTo>
                  <a:pt x="48734" y="1037315"/>
                </a:lnTo>
                <a:lnTo>
                  <a:pt x="34170" y="995932"/>
                </a:lnTo>
                <a:lnTo>
                  <a:pt x="22078" y="953566"/>
                </a:lnTo>
                <a:lnTo>
                  <a:pt x="12536" y="910288"/>
                </a:lnTo>
                <a:lnTo>
                  <a:pt x="5624" y="866172"/>
                </a:lnTo>
                <a:lnTo>
                  <a:pt x="1419" y="821290"/>
                </a:lnTo>
                <a:lnTo>
                  <a:pt x="0" y="7757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47000" y="2075688"/>
            <a:ext cx="1276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Alpha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texture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876413" y="3953794"/>
            <a:ext cx="7156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latin typeface="Times New Roman"/>
                <a:cs typeface="Times New Roman"/>
              </a:rPr>
              <a:t>Original</a:t>
            </a:r>
            <a:r>
              <a:rPr sz="900" spc="-5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object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21425" y="3413790"/>
            <a:ext cx="795655" cy="438784"/>
          </a:xfrm>
          <a:custGeom>
            <a:avLst/>
            <a:gdLst/>
            <a:ahLst/>
            <a:cxnLst/>
            <a:rect l="l" t="t" r="r" b="b"/>
            <a:pathLst>
              <a:path w="795654" h="438785">
                <a:moveTo>
                  <a:pt x="725633" y="407453"/>
                </a:moveTo>
                <a:lnTo>
                  <a:pt x="710437" y="435355"/>
                </a:lnTo>
                <a:lnTo>
                  <a:pt x="795527" y="438403"/>
                </a:lnTo>
                <a:lnTo>
                  <a:pt x="778225" y="413512"/>
                </a:lnTo>
                <a:lnTo>
                  <a:pt x="736726" y="413512"/>
                </a:lnTo>
                <a:lnTo>
                  <a:pt x="725633" y="407453"/>
                </a:lnTo>
                <a:close/>
              </a:path>
              <a:path w="795654" h="438785">
                <a:moveTo>
                  <a:pt x="731721" y="396273"/>
                </a:moveTo>
                <a:lnTo>
                  <a:pt x="725633" y="407453"/>
                </a:lnTo>
                <a:lnTo>
                  <a:pt x="736726" y="413512"/>
                </a:lnTo>
                <a:lnTo>
                  <a:pt x="742823" y="402335"/>
                </a:lnTo>
                <a:lnTo>
                  <a:pt x="731721" y="396273"/>
                </a:lnTo>
                <a:close/>
              </a:path>
              <a:path w="795654" h="438785">
                <a:moveTo>
                  <a:pt x="746886" y="368426"/>
                </a:moveTo>
                <a:lnTo>
                  <a:pt x="731721" y="396273"/>
                </a:lnTo>
                <a:lnTo>
                  <a:pt x="742823" y="402335"/>
                </a:lnTo>
                <a:lnTo>
                  <a:pt x="736726" y="413512"/>
                </a:lnTo>
                <a:lnTo>
                  <a:pt x="778225" y="413512"/>
                </a:lnTo>
                <a:lnTo>
                  <a:pt x="746886" y="368426"/>
                </a:lnTo>
                <a:close/>
              </a:path>
              <a:path w="795654" h="438785">
                <a:moveTo>
                  <a:pt x="6095" y="0"/>
                </a:moveTo>
                <a:lnTo>
                  <a:pt x="0" y="11175"/>
                </a:lnTo>
                <a:lnTo>
                  <a:pt x="725633" y="407453"/>
                </a:lnTo>
                <a:lnTo>
                  <a:pt x="731721" y="396273"/>
                </a:lnTo>
                <a:lnTo>
                  <a:pt x="6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83883" y="3158266"/>
            <a:ext cx="603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Pass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1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49796" y="3918234"/>
            <a:ext cx="795655" cy="438784"/>
          </a:xfrm>
          <a:custGeom>
            <a:avLst/>
            <a:gdLst/>
            <a:ahLst/>
            <a:cxnLst/>
            <a:rect l="l" t="t" r="r" b="b"/>
            <a:pathLst>
              <a:path w="795654" h="438785">
                <a:moveTo>
                  <a:pt x="725633" y="407453"/>
                </a:moveTo>
                <a:lnTo>
                  <a:pt x="710438" y="435356"/>
                </a:lnTo>
                <a:lnTo>
                  <a:pt x="795528" y="438403"/>
                </a:lnTo>
                <a:lnTo>
                  <a:pt x="778225" y="413512"/>
                </a:lnTo>
                <a:lnTo>
                  <a:pt x="736727" y="413512"/>
                </a:lnTo>
                <a:lnTo>
                  <a:pt x="725633" y="407453"/>
                </a:lnTo>
                <a:close/>
              </a:path>
              <a:path w="795654" h="438785">
                <a:moveTo>
                  <a:pt x="731721" y="396273"/>
                </a:moveTo>
                <a:lnTo>
                  <a:pt x="725633" y="407453"/>
                </a:lnTo>
                <a:lnTo>
                  <a:pt x="736727" y="413512"/>
                </a:lnTo>
                <a:lnTo>
                  <a:pt x="742823" y="402336"/>
                </a:lnTo>
                <a:lnTo>
                  <a:pt x="731721" y="396273"/>
                </a:lnTo>
                <a:close/>
              </a:path>
              <a:path w="795654" h="438785">
                <a:moveTo>
                  <a:pt x="746887" y="368426"/>
                </a:moveTo>
                <a:lnTo>
                  <a:pt x="731721" y="396273"/>
                </a:lnTo>
                <a:lnTo>
                  <a:pt x="742823" y="402336"/>
                </a:lnTo>
                <a:lnTo>
                  <a:pt x="736727" y="413512"/>
                </a:lnTo>
                <a:lnTo>
                  <a:pt x="778225" y="413512"/>
                </a:lnTo>
                <a:lnTo>
                  <a:pt x="746887" y="368426"/>
                </a:lnTo>
                <a:close/>
              </a:path>
              <a:path w="795654" h="438785">
                <a:moveTo>
                  <a:pt x="6096" y="0"/>
                </a:moveTo>
                <a:lnTo>
                  <a:pt x="0" y="11175"/>
                </a:lnTo>
                <a:lnTo>
                  <a:pt x="725633" y="407453"/>
                </a:lnTo>
                <a:lnTo>
                  <a:pt x="731721" y="396273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36563" y="4277262"/>
            <a:ext cx="1009015" cy="243840"/>
          </a:xfrm>
          <a:custGeom>
            <a:avLst/>
            <a:gdLst/>
            <a:ahLst/>
            <a:cxnLst/>
            <a:rect l="l" t="t" r="r" b="b"/>
            <a:pathLst>
              <a:path w="1009015" h="243839">
                <a:moveTo>
                  <a:pt x="932878" y="212831"/>
                </a:moveTo>
                <a:lnTo>
                  <a:pt x="926211" y="243840"/>
                </a:lnTo>
                <a:lnTo>
                  <a:pt x="1008761" y="222631"/>
                </a:lnTo>
                <a:lnTo>
                  <a:pt x="999866" y="215519"/>
                </a:lnTo>
                <a:lnTo>
                  <a:pt x="945388" y="215519"/>
                </a:lnTo>
                <a:lnTo>
                  <a:pt x="932878" y="212831"/>
                </a:lnTo>
                <a:close/>
              </a:path>
              <a:path w="1009015" h="243839">
                <a:moveTo>
                  <a:pt x="935553" y="200387"/>
                </a:moveTo>
                <a:lnTo>
                  <a:pt x="932878" y="212831"/>
                </a:lnTo>
                <a:lnTo>
                  <a:pt x="945388" y="215519"/>
                </a:lnTo>
                <a:lnTo>
                  <a:pt x="948055" y="203073"/>
                </a:lnTo>
                <a:lnTo>
                  <a:pt x="935553" y="200387"/>
                </a:lnTo>
                <a:close/>
              </a:path>
              <a:path w="1009015" h="243839">
                <a:moveTo>
                  <a:pt x="942213" y="169418"/>
                </a:moveTo>
                <a:lnTo>
                  <a:pt x="935553" y="200387"/>
                </a:lnTo>
                <a:lnTo>
                  <a:pt x="948055" y="203073"/>
                </a:lnTo>
                <a:lnTo>
                  <a:pt x="945388" y="215519"/>
                </a:lnTo>
                <a:lnTo>
                  <a:pt x="999866" y="215519"/>
                </a:lnTo>
                <a:lnTo>
                  <a:pt x="942213" y="169418"/>
                </a:lnTo>
                <a:close/>
              </a:path>
              <a:path w="1009015" h="243839">
                <a:moveTo>
                  <a:pt x="2666" y="0"/>
                </a:moveTo>
                <a:lnTo>
                  <a:pt x="0" y="12446"/>
                </a:lnTo>
                <a:lnTo>
                  <a:pt x="932878" y="212831"/>
                </a:lnTo>
                <a:lnTo>
                  <a:pt x="935553" y="200387"/>
                </a:lnTo>
                <a:lnTo>
                  <a:pt x="2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896482" y="3578890"/>
            <a:ext cx="819150" cy="7429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28600">
              <a:spcBef>
                <a:spcPts val="765"/>
              </a:spcBef>
            </a:pPr>
            <a:r>
              <a:rPr spc="-5" dirty="0">
                <a:latin typeface="Times New Roman"/>
                <a:cs typeface="Times New Roman"/>
              </a:rPr>
              <a:t>Pass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2</a:t>
            </a:r>
            <a:endParaRPr>
              <a:latin typeface="Times New Roman"/>
              <a:cs typeface="Times New Roman"/>
            </a:endParaRPr>
          </a:p>
          <a:p>
            <a:pPr marL="12700">
              <a:spcBef>
                <a:spcPts val="665"/>
              </a:spcBef>
            </a:pPr>
            <a:r>
              <a:rPr spc="-5" dirty="0">
                <a:latin typeface="Times New Roman"/>
                <a:cs typeface="Times New Roman"/>
              </a:rPr>
              <a:t>Pass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3</a:t>
            </a:r>
            <a:endParaRPr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5840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3951872-E4C8-4F40-A677-1B1DC2CED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20040"/>
            <a:ext cx="7396057" cy="62164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Environment mapping</a:t>
            </a:r>
          </a:p>
          <a:p>
            <a:pPr lvl="1"/>
            <a:r>
              <a:rPr lang="en-US" dirty="0"/>
              <a:t>In outdoor environments, we can’t model everything</a:t>
            </a:r>
          </a:p>
          <a:p>
            <a:pPr lvl="1"/>
            <a:r>
              <a:rPr lang="en-US" dirty="0"/>
              <a:t>Skybox contains an image of the environment at infinity</a:t>
            </a:r>
          </a:p>
          <a:p>
            <a:pPr lvl="2"/>
            <a:r>
              <a:rPr lang="en-US" dirty="0"/>
              <a:t>Imagine texturing a box with a surrounding distant environment.</a:t>
            </a:r>
          </a:p>
          <a:p>
            <a:pPr lvl="1"/>
            <a:r>
              <a:rPr lang="en-US" dirty="0"/>
              <a:t>For reflections—When rendering point p on the surface of an object inside the box, take the reflection vector r and shoot that towards the environment map</a:t>
            </a:r>
          </a:p>
          <a:p>
            <a:pPr lvl="1"/>
            <a:r>
              <a:rPr lang="en-US" dirty="0"/>
              <a:t>In OpenGL we have CUBE_MAPS that supports this.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7716D8E-0EBA-5542-B6DE-F996109109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9925945" y="320040"/>
            <a:ext cx="822960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9925945" y="1920240"/>
            <a:ext cx="822960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>
            <a:spLocks noChangeAspect="1"/>
          </p:cNvSpPr>
          <p:nvPr/>
        </p:nvSpPr>
        <p:spPr>
          <a:xfrm>
            <a:off x="8746369" y="1108554"/>
            <a:ext cx="3217031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110CCD-90B2-F748-9B97-1C62AACBDA71}"/>
              </a:ext>
            </a:extLst>
          </p:cNvPr>
          <p:cNvGrpSpPr/>
          <p:nvPr/>
        </p:nvGrpSpPr>
        <p:grpSpPr>
          <a:xfrm>
            <a:off x="9324059" y="2743200"/>
            <a:ext cx="1929002" cy="1778381"/>
            <a:chOff x="10034398" y="3490087"/>
            <a:chExt cx="1929002" cy="1778381"/>
          </a:xfrm>
        </p:grpSpPr>
        <p:sp>
          <p:nvSpPr>
            <p:cNvPr id="4" name="object 4"/>
            <p:cNvSpPr/>
            <p:nvPr/>
          </p:nvSpPr>
          <p:spPr>
            <a:xfrm>
              <a:off x="10747248" y="3733800"/>
              <a:ext cx="1216152" cy="12161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30255" y="3742944"/>
              <a:ext cx="1520952" cy="15255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27664" y="4462271"/>
              <a:ext cx="315468" cy="3169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34398" y="3602483"/>
              <a:ext cx="1085215" cy="941069"/>
            </a:xfrm>
            <a:custGeom>
              <a:avLst/>
              <a:gdLst/>
              <a:ahLst/>
              <a:cxnLst/>
              <a:rect l="l" t="t" r="r" b="b"/>
              <a:pathLst>
                <a:path w="1085215" h="941070">
                  <a:moveTo>
                    <a:pt x="1022952" y="895456"/>
                  </a:moveTo>
                  <a:lnTo>
                    <a:pt x="1002156" y="919480"/>
                  </a:lnTo>
                  <a:lnTo>
                    <a:pt x="1084706" y="940562"/>
                  </a:lnTo>
                  <a:lnTo>
                    <a:pt x="1069440" y="903732"/>
                  </a:lnTo>
                  <a:lnTo>
                    <a:pt x="1032509" y="903732"/>
                  </a:lnTo>
                  <a:lnTo>
                    <a:pt x="1022952" y="895456"/>
                  </a:lnTo>
                  <a:close/>
                </a:path>
                <a:path w="1085215" h="941070">
                  <a:moveTo>
                    <a:pt x="1031257" y="885862"/>
                  </a:moveTo>
                  <a:lnTo>
                    <a:pt x="1022952" y="895456"/>
                  </a:lnTo>
                  <a:lnTo>
                    <a:pt x="1032509" y="903732"/>
                  </a:lnTo>
                  <a:lnTo>
                    <a:pt x="1040892" y="894207"/>
                  </a:lnTo>
                  <a:lnTo>
                    <a:pt x="1031257" y="885862"/>
                  </a:lnTo>
                  <a:close/>
                </a:path>
                <a:path w="1085215" h="941070">
                  <a:moveTo>
                    <a:pt x="1052068" y="861822"/>
                  </a:moveTo>
                  <a:lnTo>
                    <a:pt x="1031257" y="885862"/>
                  </a:lnTo>
                  <a:lnTo>
                    <a:pt x="1040892" y="894207"/>
                  </a:lnTo>
                  <a:lnTo>
                    <a:pt x="1032509" y="903732"/>
                  </a:lnTo>
                  <a:lnTo>
                    <a:pt x="1069440" y="903732"/>
                  </a:lnTo>
                  <a:lnTo>
                    <a:pt x="1052068" y="861822"/>
                  </a:lnTo>
                  <a:close/>
                </a:path>
                <a:path w="1085215" h="941070">
                  <a:moveTo>
                    <a:pt x="8382" y="0"/>
                  </a:moveTo>
                  <a:lnTo>
                    <a:pt x="0" y="9652"/>
                  </a:lnTo>
                  <a:lnTo>
                    <a:pt x="1022952" y="895456"/>
                  </a:lnTo>
                  <a:lnTo>
                    <a:pt x="1031257" y="885862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15167" y="4255008"/>
              <a:ext cx="363855" cy="293370"/>
            </a:xfrm>
            <a:custGeom>
              <a:avLst/>
              <a:gdLst/>
              <a:ahLst/>
              <a:cxnLst/>
              <a:rect l="l" t="t" r="r" b="b"/>
              <a:pathLst>
                <a:path w="363854" h="293370">
                  <a:moveTo>
                    <a:pt x="300149" y="42692"/>
                  </a:moveTo>
                  <a:lnTo>
                    <a:pt x="0" y="283083"/>
                  </a:lnTo>
                  <a:lnTo>
                    <a:pt x="7874" y="292989"/>
                  </a:lnTo>
                  <a:lnTo>
                    <a:pt x="308110" y="52627"/>
                  </a:lnTo>
                  <a:lnTo>
                    <a:pt x="300149" y="42692"/>
                  </a:lnTo>
                  <a:close/>
                </a:path>
                <a:path w="363854" h="293370">
                  <a:moveTo>
                    <a:pt x="347544" y="34798"/>
                  </a:moveTo>
                  <a:lnTo>
                    <a:pt x="310006" y="34798"/>
                  </a:lnTo>
                  <a:lnTo>
                    <a:pt x="318007" y="44704"/>
                  </a:lnTo>
                  <a:lnTo>
                    <a:pt x="308110" y="52627"/>
                  </a:lnTo>
                  <a:lnTo>
                    <a:pt x="327913" y="77343"/>
                  </a:lnTo>
                  <a:lnTo>
                    <a:pt x="347544" y="34798"/>
                  </a:lnTo>
                  <a:close/>
                </a:path>
                <a:path w="363854" h="293370">
                  <a:moveTo>
                    <a:pt x="310006" y="34798"/>
                  </a:moveTo>
                  <a:lnTo>
                    <a:pt x="300149" y="42692"/>
                  </a:lnTo>
                  <a:lnTo>
                    <a:pt x="308110" y="52627"/>
                  </a:lnTo>
                  <a:lnTo>
                    <a:pt x="318007" y="44704"/>
                  </a:lnTo>
                  <a:lnTo>
                    <a:pt x="310006" y="34798"/>
                  </a:lnTo>
                  <a:close/>
                </a:path>
                <a:path w="363854" h="293370">
                  <a:moveTo>
                    <a:pt x="363600" y="0"/>
                  </a:moveTo>
                  <a:lnTo>
                    <a:pt x="280288" y="17907"/>
                  </a:lnTo>
                  <a:lnTo>
                    <a:pt x="300149" y="42692"/>
                  </a:lnTo>
                  <a:lnTo>
                    <a:pt x="310006" y="34798"/>
                  </a:lnTo>
                  <a:lnTo>
                    <a:pt x="347544" y="34798"/>
                  </a:lnTo>
                  <a:lnTo>
                    <a:pt x="363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0190225" y="3490087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b="1" i="1" spc="-204" dirty="0">
                  <a:latin typeface="Arial-BoldItalicMT"/>
                  <a:cs typeface="Arial-BoldItalicMT"/>
                </a:rPr>
                <a:t>v</a:t>
              </a:r>
              <a:endParaRPr>
                <a:latin typeface="Arial-BoldItalicMT"/>
                <a:cs typeface="Arial-BoldItalicMT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1198479" y="4137483"/>
              <a:ext cx="11493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b="1" i="1" dirty="0">
                  <a:latin typeface="Arial-BoldItalicMT"/>
                  <a:cs typeface="Arial-BoldItalicMT"/>
                </a:rPr>
                <a:t>r</a:t>
              </a:r>
              <a:endParaRPr>
                <a:latin typeface="Arial-BoldItalicMT"/>
                <a:cs typeface="Arial-BoldItalicMT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474196" y="4197095"/>
              <a:ext cx="80772" cy="807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8310457" y="4852064"/>
            <a:ext cx="2161032" cy="19324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31650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5E72B3-A030-AA4D-AACB-BC1422A5B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12" dirty="0"/>
              <a:t>ENVIRONMENT </a:t>
            </a:r>
            <a:r>
              <a:rPr lang="en-US" spc="-6" dirty="0"/>
              <a:t>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6B3470-8FCC-FF42-9825-9FF88FAA9E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914873" y="1263562"/>
            <a:ext cx="6457496" cy="499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430661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6042CA-842A-0A47-8766-41EE646421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Render to a texture</a:t>
            </a:r>
          </a:p>
          <a:p>
            <a:pPr lvl="1"/>
            <a:r>
              <a:rPr lang="en-US" dirty="0"/>
              <a:t>Some effects are only (efficiently) possible with multiple passes on the geometry or as a postprocess.</a:t>
            </a:r>
          </a:p>
          <a:p>
            <a:pPr lvl="2"/>
            <a:r>
              <a:rPr lang="en-US" dirty="0"/>
              <a:t>Recreating nature:</a:t>
            </a:r>
          </a:p>
          <a:p>
            <a:pPr lvl="3"/>
            <a:r>
              <a:rPr lang="en-US" dirty="0"/>
              <a:t>Shadows</a:t>
            </a:r>
          </a:p>
          <a:p>
            <a:pPr lvl="3"/>
            <a:r>
              <a:rPr lang="en-US" dirty="0"/>
              <a:t>Creating mirrors, believable water surfaces with refraction</a:t>
            </a:r>
          </a:p>
          <a:p>
            <a:pPr lvl="2"/>
            <a:r>
              <a:rPr lang="en-US" dirty="0"/>
              <a:t>Effects:</a:t>
            </a:r>
          </a:p>
          <a:p>
            <a:pPr lvl="3"/>
            <a:r>
              <a:rPr lang="en-US" dirty="0"/>
              <a:t>Deferred shading</a:t>
            </a:r>
          </a:p>
          <a:p>
            <a:pPr lvl="3"/>
            <a:r>
              <a:rPr lang="en-US" dirty="0"/>
              <a:t>Depth of field</a:t>
            </a:r>
          </a:p>
          <a:p>
            <a:pPr lvl="3"/>
            <a:r>
              <a:rPr lang="en-US" dirty="0"/>
              <a:t>Dynamic textures</a:t>
            </a:r>
          </a:p>
          <a:p>
            <a:pPr lvl="3"/>
            <a:r>
              <a:rPr lang="en-US" dirty="0"/>
              <a:t>Multi-pass techniques, anti-aliasing, motion blur</a:t>
            </a:r>
          </a:p>
          <a:p>
            <a:pPr lvl="2"/>
            <a:r>
              <a:rPr lang="en-US" dirty="0"/>
              <a:t>Simulation</a:t>
            </a:r>
          </a:p>
          <a:p>
            <a:pPr lvl="3"/>
            <a:r>
              <a:rPr lang="en-US" dirty="0"/>
              <a:t>To use the GPU for other than just generating pretty pictures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A990FCE-D099-2143-8C0B-363606926C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0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B5FB20-7D5E-CB4A-A207-255C6DE6D8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ILLUMINATION MODEL</a:t>
            </a:r>
          </a:p>
          <a:p>
            <a:pPr lvl="1"/>
            <a:r>
              <a:rPr lang="en-US" dirty="0"/>
              <a:t>Can be complex (most of which is out of scope for this course)</a:t>
            </a:r>
          </a:p>
          <a:p>
            <a:pPr lvl="1"/>
            <a:r>
              <a:rPr lang="en-US" dirty="0"/>
              <a:t>Equation for computing illumination includes:</a:t>
            </a:r>
          </a:p>
          <a:p>
            <a:pPr lvl="2"/>
            <a:r>
              <a:rPr lang="en-US" dirty="0"/>
              <a:t>Light attributes (intensity, color, position, direction, shape)</a:t>
            </a:r>
          </a:p>
          <a:p>
            <a:pPr lvl="2"/>
            <a:r>
              <a:rPr lang="en-US" dirty="0"/>
              <a:t>Surface attributes (color, reflectivity, transparency)</a:t>
            </a:r>
          </a:p>
          <a:p>
            <a:pPr lvl="2"/>
            <a:r>
              <a:rPr lang="en-US" dirty="0"/>
              <a:t>Interaction between lights and objects</a:t>
            </a:r>
          </a:p>
          <a:p>
            <a:pPr lvl="1"/>
            <a:r>
              <a:rPr lang="en-US" dirty="0"/>
              <a:t>General rendering equation</a:t>
            </a:r>
          </a:p>
          <a:p>
            <a:pPr lvl="2"/>
            <a:r>
              <a:rPr lang="en-US" dirty="0"/>
              <a:t>Introduced 1986 by </a:t>
            </a:r>
            <a:r>
              <a:rPr lang="en-US" dirty="0" err="1"/>
              <a:t>Kajiya</a:t>
            </a:r>
            <a:endParaRPr lang="en-US" dirty="0"/>
          </a:p>
          <a:p>
            <a:pPr lvl="2"/>
            <a:r>
              <a:rPr lang="en-US" dirty="0"/>
              <a:t>Global illumination model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67FBD9-0CDC-BB49-92A9-14E48DD904C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837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2E4DE6-F780-C34C-86EA-5347B197B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Which image looks more natural?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0" y="1447800"/>
            <a:ext cx="5945468" cy="4480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6229742" y="1453741"/>
            <a:ext cx="5945468" cy="4480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058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FD4C2F-19E2-4047-B7E6-A4DC104B1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827733"/>
            <a:ext cx="5315537" cy="5202536"/>
          </a:xfrm>
        </p:spPr>
        <p:txBody>
          <a:bodyPr/>
          <a:lstStyle/>
          <a:p>
            <a:r>
              <a:rPr lang="en-US" dirty="0"/>
              <a:t>Shadows</a:t>
            </a:r>
          </a:p>
          <a:p>
            <a:pPr lvl="1"/>
            <a:r>
              <a:rPr lang="en-US" dirty="0"/>
              <a:t>Reveals the relative position between objects</a:t>
            </a:r>
          </a:p>
          <a:p>
            <a:pPr lvl="1"/>
            <a:r>
              <a:rPr lang="en-US" dirty="0"/>
              <a:t>Reveals the underlying geometry</a:t>
            </a:r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86C08A8-7800-3145-A2D1-CAAF3A99F32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389182" y="439574"/>
            <a:ext cx="5324662" cy="3108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6229937" y="3825240"/>
            <a:ext cx="5643152" cy="2194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363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99DA5D-770F-6C46-90BE-49B4C48EA6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Types of Light Sources in RT CG</a:t>
            </a:r>
          </a:p>
          <a:p>
            <a:pPr lvl="1"/>
            <a:r>
              <a:rPr lang="en-US" dirty="0"/>
              <a:t>Use point light sources for simplification</a:t>
            </a:r>
          </a:p>
          <a:p>
            <a:pPr lvl="2"/>
            <a:r>
              <a:rPr lang="en-US" dirty="0"/>
              <a:t>Idealized mathematical point of view</a:t>
            </a:r>
          </a:p>
          <a:p>
            <a:pPr lvl="2"/>
            <a:r>
              <a:rPr lang="en-US" dirty="0"/>
              <a:t>In real life there are no point lights</a:t>
            </a:r>
          </a:p>
          <a:p>
            <a:pPr lvl="1"/>
            <a:r>
              <a:rPr lang="en-US" dirty="0"/>
              <a:t>Area light sources</a:t>
            </a:r>
          </a:p>
          <a:p>
            <a:pPr lvl="2"/>
            <a:r>
              <a:rPr lang="en-US" dirty="0"/>
              <a:t>Result in soft shadows (expensive to compute accurately)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9249D-0673-E34F-83FF-38F5F6475AB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32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587EDAFD-E86D-264F-8AB6-E6B0E4773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381008"/>
            <a:ext cx="7485381" cy="6155515"/>
          </a:xfrm>
        </p:spPr>
        <p:txBody>
          <a:bodyPr>
            <a:normAutofit fontScale="92500"/>
          </a:bodyPr>
          <a:lstStyle/>
          <a:p>
            <a:r>
              <a:rPr lang="en-US" dirty="0"/>
              <a:t>Shadows</a:t>
            </a:r>
          </a:p>
          <a:p>
            <a:pPr lvl="1"/>
            <a:r>
              <a:rPr lang="en-US" dirty="0"/>
              <a:t>It is better to have an inaccurate shadow, than none at all (Wanger).</a:t>
            </a:r>
          </a:p>
          <a:p>
            <a:pPr lvl="1"/>
            <a:r>
              <a:rPr lang="en-US" dirty="0"/>
              <a:t>They eye is fairly forgiving about the shape of the shadow.</a:t>
            </a:r>
          </a:p>
          <a:p>
            <a:pPr lvl="1"/>
            <a:r>
              <a:rPr lang="en-US" dirty="0"/>
              <a:t>A blurred black circle applied as a texture on the floor can anchor a person to the ground</a:t>
            </a:r>
          </a:p>
          <a:p>
            <a:pPr lvl="1"/>
            <a:r>
              <a:rPr lang="en-US" dirty="0"/>
              <a:t>Shadow parts</a:t>
            </a:r>
          </a:p>
          <a:p>
            <a:pPr lvl="2"/>
            <a:r>
              <a:rPr lang="en-US" dirty="0"/>
              <a:t>Umbra: Totally shadowed (hard shadow)</a:t>
            </a:r>
          </a:p>
          <a:p>
            <a:pPr lvl="2"/>
            <a:r>
              <a:rPr lang="en-US" dirty="0"/>
              <a:t>Penumbra: Partially shadowed (soft shadow)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2BC32194-EE25-7043-A5EA-5D5F06DB81C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10106405" y="1595008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95844" y="3499247"/>
            <a:ext cx="4114800" cy="762000"/>
          </a:xfrm>
          <a:custGeom>
            <a:avLst/>
            <a:gdLst/>
            <a:ahLst/>
            <a:cxnLst/>
            <a:rect l="l" t="t" r="r" b="b"/>
            <a:pathLst>
              <a:path w="4114800" h="762000">
                <a:moveTo>
                  <a:pt x="0" y="0"/>
                </a:moveTo>
                <a:lnTo>
                  <a:pt x="4114800" y="7620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72245" y="2356248"/>
            <a:ext cx="619125" cy="934719"/>
          </a:xfrm>
          <a:custGeom>
            <a:avLst/>
            <a:gdLst/>
            <a:ahLst/>
            <a:cxnLst/>
            <a:rect l="l" t="t" r="r" b="b"/>
            <a:pathLst>
              <a:path w="619125" h="934720">
                <a:moveTo>
                  <a:pt x="133223" y="0"/>
                </a:moveTo>
                <a:lnTo>
                  <a:pt x="98148" y="41240"/>
                </a:lnTo>
                <a:lnTo>
                  <a:pt x="68739" y="73467"/>
                </a:lnTo>
                <a:lnTo>
                  <a:pt x="44608" y="102504"/>
                </a:lnTo>
                <a:lnTo>
                  <a:pt x="25367" y="134177"/>
                </a:lnTo>
                <a:lnTo>
                  <a:pt x="10626" y="174310"/>
                </a:lnTo>
                <a:lnTo>
                  <a:pt x="0" y="228726"/>
                </a:lnTo>
                <a:lnTo>
                  <a:pt x="9525" y="257429"/>
                </a:lnTo>
                <a:lnTo>
                  <a:pt x="14055" y="271716"/>
                </a:lnTo>
                <a:lnTo>
                  <a:pt x="28575" y="314579"/>
                </a:lnTo>
                <a:lnTo>
                  <a:pt x="51123" y="351954"/>
                </a:lnTo>
                <a:lnTo>
                  <a:pt x="82498" y="385136"/>
                </a:lnTo>
                <a:lnTo>
                  <a:pt x="119731" y="412977"/>
                </a:lnTo>
                <a:lnTo>
                  <a:pt x="159854" y="434332"/>
                </a:lnTo>
                <a:lnTo>
                  <a:pt x="199898" y="448056"/>
                </a:lnTo>
                <a:lnTo>
                  <a:pt x="258281" y="451097"/>
                </a:lnTo>
                <a:lnTo>
                  <a:pt x="304649" y="454133"/>
                </a:lnTo>
                <a:lnTo>
                  <a:pt x="339910" y="465173"/>
                </a:lnTo>
                <a:lnTo>
                  <a:pt x="364973" y="492227"/>
                </a:lnTo>
                <a:lnTo>
                  <a:pt x="380746" y="543306"/>
                </a:lnTo>
                <a:lnTo>
                  <a:pt x="370560" y="595965"/>
                </a:lnTo>
                <a:lnTo>
                  <a:pt x="359933" y="647588"/>
                </a:lnTo>
                <a:lnTo>
                  <a:pt x="350188" y="699521"/>
                </a:lnTo>
                <a:lnTo>
                  <a:pt x="342646" y="753110"/>
                </a:lnTo>
                <a:lnTo>
                  <a:pt x="352171" y="791210"/>
                </a:lnTo>
                <a:lnTo>
                  <a:pt x="362821" y="834556"/>
                </a:lnTo>
                <a:lnTo>
                  <a:pt x="374221" y="869854"/>
                </a:lnTo>
                <a:lnTo>
                  <a:pt x="391265" y="901580"/>
                </a:lnTo>
                <a:lnTo>
                  <a:pt x="418846" y="934212"/>
                </a:lnTo>
                <a:lnTo>
                  <a:pt x="454970" y="909164"/>
                </a:lnTo>
                <a:lnTo>
                  <a:pt x="491310" y="881532"/>
                </a:lnTo>
                <a:lnTo>
                  <a:pt x="525951" y="851066"/>
                </a:lnTo>
                <a:lnTo>
                  <a:pt x="556977" y="817514"/>
                </a:lnTo>
                <a:lnTo>
                  <a:pt x="582474" y="780625"/>
                </a:lnTo>
                <a:lnTo>
                  <a:pt x="600526" y="740148"/>
                </a:lnTo>
                <a:lnTo>
                  <a:pt x="609219" y="695832"/>
                </a:lnTo>
                <a:lnTo>
                  <a:pt x="612296" y="645824"/>
                </a:lnTo>
                <a:lnTo>
                  <a:pt x="614600" y="595804"/>
                </a:lnTo>
                <a:lnTo>
                  <a:pt x="616700" y="543306"/>
                </a:lnTo>
                <a:lnTo>
                  <a:pt x="618744" y="495681"/>
                </a:lnTo>
                <a:lnTo>
                  <a:pt x="611886" y="443370"/>
                </a:lnTo>
                <a:lnTo>
                  <a:pt x="602742" y="394034"/>
                </a:lnTo>
                <a:lnTo>
                  <a:pt x="591312" y="346076"/>
                </a:lnTo>
                <a:lnTo>
                  <a:pt x="577596" y="297898"/>
                </a:lnTo>
                <a:lnTo>
                  <a:pt x="561594" y="247904"/>
                </a:lnTo>
                <a:lnTo>
                  <a:pt x="530062" y="207301"/>
                </a:lnTo>
                <a:lnTo>
                  <a:pt x="497363" y="168640"/>
                </a:lnTo>
                <a:lnTo>
                  <a:pt x="463474" y="131478"/>
                </a:lnTo>
                <a:lnTo>
                  <a:pt x="428371" y="95376"/>
                </a:lnTo>
                <a:lnTo>
                  <a:pt x="377793" y="60785"/>
                </a:lnTo>
                <a:lnTo>
                  <a:pt x="349575" y="45281"/>
                </a:lnTo>
                <a:lnTo>
                  <a:pt x="323596" y="28575"/>
                </a:lnTo>
                <a:lnTo>
                  <a:pt x="276276" y="19877"/>
                </a:lnTo>
                <a:lnTo>
                  <a:pt x="229076" y="12525"/>
                </a:lnTo>
                <a:lnTo>
                  <a:pt x="181542" y="6054"/>
                </a:lnTo>
                <a:lnTo>
                  <a:pt x="133223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72245" y="2356248"/>
            <a:ext cx="619125" cy="934719"/>
          </a:xfrm>
          <a:custGeom>
            <a:avLst/>
            <a:gdLst/>
            <a:ahLst/>
            <a:cxnLst/>
            <a:rect l="l" t="t" r="r" b="b"/>
            <a:pathLst>
              <a:path w="619125" h="934720">
                <a:moveTo>
                  <a:pt x="133223" y="0"/>
                </a:moveTo>
                <a:lnTo>
                  <a:pt x="181542" y="6054"/>
                </a:lnTo>
                <a:lnTo>
                  <a:pt x="229076" y="12525"/>
                </a:lnTo>
                <a:lnTo>
                  <a:pt x="276276" y="19877"/>
                </a:lnTo>
                <a:lnTo>
                  <a:pt x="323596" y="28575"/>
                </a:lnTo>
                <a:lnTo>
                  <a:pt x="349575" y="45281"/>
                </a:lnTo>
                <a:lnTo>
                  <a:pt x="377793" y="60785"/>
                </a:lnTo>
                <a:lnTo>
                  <a:pt x="428371" y="95376"/>
                </a:lnTo>
                <a:lnTo>
                  <a:pt x="463474" y="131478"/>
                </a:lnTo>
                <a:lnTo>
                  <a:pt x="497363" y="168640"/>
                </a:lnTo>
                <a:lnTo>
                  <a:pt x="530062" y="207301"/>
                </a:lnTo>
                <a:lnTo>
                  <a:pt x="561594" y="247904"/>
                </a:lnTo>
                <a:lnTo>
                  <a:pt x="577596" y="297898"/>
                </a:lnTo>
                <a:lnTo>
                  <a:pt x="591312" y="346076"/>
                </a:lnTo>
                <a:lnTo>
                  <a:pt x="602742" y="394034"/>
                </a:lnTo>
                <a:lnTo>
                  <a:pt x="611886" y="443370"/>
                </a:lnTo>
                <a:lnTo>
                  <a:pt x="618744" y="495681"/>
                </a:lnTo>
                <a:lnTo>
                  <a:pt x="616594" y="545760"/>
                </a:lnTo>
                <a:lnTo>
                  <a:pt x="614600" y="595804"/>
                </a:lnTo>
                <a:lnTo>
                  <a:pt x="612296" y="645824"/>
                </a:lnTo>
                <a:lnTo>
                  <a:pt x="609219" y="695832"/>
                </a:lnTo>
                <a:lnTo>
                  <a:pt x="600526" y="740148"/>
                </a:lnTo>
                <a:lnTo>
                  <a:pt x="582474" y="780625"/>
                </a:lnTo>
                <a:lnTo>
                  <a:pt x="556977" y="817514"/>
                </a:lnTo>
                <a:lnTo>
                  <a:pt x="525951" y="851066"/>
                </a:lnTo>
                <a:lnTo>
                  <a:pt x="491310" y="881532"/>
                </a:lnTo>
                <a:lnTo>
                  <a:pt x="454970" y="909164"/>
                </a:lnTo>
                <a:lnTo>
                  <a:pt x="418846" y="934212"/>
                </a:lnTo>
                <a:lnTo>
                  <a:pt x="391265" y="901580"/>
                </a:lnTo>
                <a:lnTo>
                  <a:pt x="374221" y="869854"/>
                </a:lnTo>
                <a:lnTo>
                  <a:pt x="362821" y="834556"/>
                </a:lnTo>
                <a:lnTo>
                  <a:pt x="352171" y="791210"/>
                </a:lnTo>
                <a:lnTo>
                  <a:pt x="349343" y="779899"/>
                </a:lnTo>
                <a:lnTo>
                  <a:pt x="346217" y="767397"/>
                </a:lnTo>
                <a:lnTo>
                  <a:pt x="343687" y="757277"/>
                </a:lnTo>
                <a:lnTo>
                  <a:pt x="342646" y="753110"/>
                </a:lnTo>
                <a:lnTo>
                  <a:pt x="350188" y="699521"/>
                </a:lnTo>
                <a:lnTo>
                  <a:pt x="359933" y="647588"/>
                </a:lnTo>
                <a:lnTo>
                  <a:pt x="370560" y="595965"/>
                </a:lnTo>
                <a:lnTo>
                  <a:pt x="380746" y="543306"/>
                </a:lnTo>
                <a:lnTo>
                  <a:pt x="364973" y="492227"/>
                </a:lnTo>
                <a:lnTo>
                  <a:pt x="304649" y="454133"/>
                </a:lnTo>
                <a:lnTo>
                  <a:pt x="258281" y="451097"/>
                </a:lnTo>
                <a:lnTo>
                  <a:pt x="199898" y="448056"/>
                </a:lnTo>
                <a:lnTo>
                  <a:pt x="159854" y="434332"/>
                </a:lnTo>
                <a:lnTo>
                  <a:pt x="119731" y="412977"/>
                </a:lnTo>
                <a:lnTo>
                  <a:pt x="82498" y="385136"/>
                </a:lnTo>
                <a:lnTo>
                  <a:pt x="51123" y="351954"/>
                </a:lnTo>
                <a:lnTo>
                  <a:pt x="28575" y="314579"/>
                </a:lnTo>
                <a:lnTo>
                  <a:pt x="14055" y="271716"/>
                </a:lnTo>
                <a:lnTo>
                  <a:pt x="9525" y="257429"/>
                </a:lnTo>
                <a:lnTo>
                  <a:pt x="6697" y="248925"/>
                </a:lnTo>
                <a:lnTo>
                  <a:pt x="3571" y="239506"/>
                </a:lnTo>
                <a:lnTo>
                  <a:pt x="1041" y="231872"/>
                </a:lnTo>
                <a:lnTo>
                  <a:pt x="0" y="228726"/>
                </a:lnTo>
                <a:lnTo>
                  <a:pt x="10626" y="174310"/>
                </a:lnTo>
                <a:lnTo>
                  <a:pt x="25367" y="134177"/>
                </a:lnTo>
                <a:lnTo>
                  <a:pt x="44608" y="102504"/>
                </a:lnTo>
                <a:lnTo>
                  <a:pt x="68739" y="73467"/>
                </a:lnTo>
                <a:lnTo>
                  <a:pt x="98148" y="41240"/>
                </a:lnTo>
                <a:lnTo>
                  <a:pt x="13322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5644" y="1594247"/>
            <a:ext cx="172720" cy="2344420"/>
          </a:xfrm>
          <a:custGeom>
            <a:avLst/>
            <a:gdLst/>
            <a:ahLst/>
            <a:cxnLst/>
            <a:rect l="l" t="t" r="r" b="b"/>
            <a:pathLst>
              <a:path w="172720" h="2344420">
                <a:moveTo>
                  <a:pt x="0" y="0"/>
                </a:moveTo>
                <a:lnTo>
                  <a:pt x="172211" y="234391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43544" y="1594248"/>
            <a:ext cx="1866900" cy="2028825"/>
          </a:xfrm>
          <a:custGeom>
            <a:avLst/>
            <a:gdLst/>
            <a:ahLst/>
            <a:cxnLst/>
            <a:rect l="l" t="t" r="r" b="b"/>
            <a:pathLst>
              <a:path w="1866900" h="2028825">
                <a:moveTo>
                  <a:pt x="1866900" y="0"/>
                </a:moveTo>
                <a:lnTo>
                  <a:pt x="0" y="2028444"/>
                </a:lnTo>
              </a:path>
            </a:pathLst>
          </a:custGeom>
          <a:ln w="9144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58401" y="1594248"/>
            <a:ext cx="352425" cy="2295525"/>
          </a:xfrm>
          <a:custGeom>
            <a:avLst/>
            <a:gdLst/>
            <a:ahLst/>
            <a:cxnLst/>
            <a:rect l="l" t="t" r="r" b="b"/>
            <a:pathLst>
              <a:path w="352425" h="2295525">
                <a:moveTo>
                  <a:pt x="352044" y="0"/>
                </a:moveTo>
                <a:lnTo>
                  <a:pt x="0" y="2295144"/>
                </a:lnTo>
              </a:path>
            </a:pathLst>
          </a:custGeom>
          <a:ln w="9144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4544" y="1594247"/>
            <a:ext cx="1181100" cy="2115820"/>
          </a:xfrm>
          <a:custGeom>
            <a:avLst/>
            <a:gdLst/>
            <a:ahLst/>
            <a:cxnLst/>
            <a:rect l="l" t="t" r="r" b="b"/>
            <a:pathLst>
              <a:path w="1181100" h="2115820">
                <a:moveTo>
                  <a:pt x="1181100" y="0"/>
                </a:moveTo>
                <a:lnTo>
                  <a:pt x="0" y="211531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62644" y="3671458"/>
            <a:ext cx="1096010" cy="218440"/>
          </a:xfrm>
          <a:custGeom>
            <a:avLst/>
            <a:gdLst/>
            <a:ahLst/>
            <a:cxnLst/>
            <a:rect l="l" t="t" r="r" b="b"/>
            <a:pathLst>
              <a:path w="1096009" h="218439">
                <a:moveTo>
                  <a:pt x="0" y="0"/>
                </a:moveTo>
                <a:lnTo>
                  <a:pt x="1095755" y="217931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44306" y="3634121"/>
            <a:ext cx="1724025" cy="314325"/>
          </a:xfrm>
          <a:custGeom>
            <a:avLst/>
            <a:gdLst/>
            <a:ahLst/>
            <a:cxnLst/>
            <a:rect l="l" t="t" r="r" b="b"/>
            <a:pathLst>
              <a:path w="1724025" h="314325">
                <a:moveTo>
                  <a:pt x="0" y="0"/>
                </a:moveTo>
                <a:lnTo>
                  <a:pt x="1723643" y="31394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27872" y="4613087"/>
            <a:ext cx="9135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adow</a:t>
            </a:r>
          </a:p>
        </p:txBody>
      </p:sp>
      <p:sp>
        <p:nvSpPr>
          <p:cNvPr id="17" name="object 17"/>
          <p:cNvSpPr/>
          <p:nvPr/>
        </p:nvSpPr>
        <p:spPr>
          <a:xfrm>
            <a:off x="8576945" y="3804047"/>
            <a:ext cx="767080" cy="842644"/>
          </a:xfrm>
          <a:custGeom>
            <a:avLst/>
            <a:gdLst/>
            <a:ahLst/>
            <a:cxnLst/>
            <a:rect l="l" t="t" r="r" b="b"/>
            <a:pathLst>
              <a:path w="767079" h="842645">
                <a:moveTo>
                  <a:pt x="710721" y="52139"/>
                </a:moveTo>
                <a:lnTo>
                  <a:pt x="0" y="833932"/>
                </a:lnTo>
                <a:lnTo>
                  <a:pt x="9398" y="842467"/>
                </a:lnTo>
                <a:lnTo>
                  <a:pt x="720161" y="60728"/>
                </a:lnTo>
                <a:lnTo>
                  <a:pt x="710721" y="52139"/>
                </a:lnTo>
                <a:close/>
              </a:path>
              <a:path w="767079" h="842645">
                <a:moveTo>
                  <a:pt x="754676" y="42671"/>
                </a:moveTo>
                <a:lnTo>
                  <a:pt x="719327" y="42671"/>
                </a:lnTo>
                <a:lnTo>
                  <a:pt x="728726" y="51308"/>
                </a:lnTo>
                <a:lnTo>
                  <a:pt x="720161" y="60728"/>
                </a:lnTo>
                <a:lnTo>
                  <a:pt x="743585" y="82041"/>
                </a:lnTo>
                <a:lnTo>
                  <a:pt x="754676" y="42671"/>
                </a:lnTo>
                <a:close/>
              </a:path>
              <a:path w="767079" h="842645">
                <a:moveTo>
                  <a:pt x="719327" y="42671"/>
                </a:moveTo>
                <a:lnTo>
                  <a:pt x="710721" y="52139"/>
                </a:lnTo>
                <a:lnTo>
                  <a:pt x="720161" y="60728"/>
                </a:lnTo>
                <a:lnTo>
                  <a:pt x="728726" y="51308"/>
                </a:lnTo>
                <a:lnTo>
                  <a:pt x="719327" y="42671"/>
                </a:lnTo>
                <a:close/>
              </a:path>
              <a:path w="767079" h="842645">
                <a:moveTo>
                  <a:pt x="766699" y="0"/>
                </a:moveTo>
                <a:lnTo>
                  <a:pt x="687197" y="30734"/>
                </a:lnTo>
                <a:lnTo>
                  <a:pt x="710721" y="52139"/>
                </a:lnTo>
                <a:lnTo>
                  <a:pt x="719327" y="42671"/>
                </a:lnTo>
                <a:lnTo>
                  <a:pt x="754676" y="42671"/>
                </a:lnTo>
                <a:lnTo>
                  <a:pt x="766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18854" y="4689287"/>
            <a:ext cx="66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umb</a:t>
            </a:r>
            <a:r>
              <a:rPr spc="-3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66148" y="3880248"/>
            <a:ext cx="251460" cy="840105"/>
          </a:xfrm>
          <a:custGeom>
            <a:avLst/>
            <a:gdLst/>
            <a:ahLst/>
            <a:cxnLst/>
            <a:rect l="l" t="t" r="r" b="b"/>
            <a:pathLst>
              <a:path w="251459" h="840104">
                <a:moveTo>
                  <a:pt x="208488" y="71839"/>
                </a:moveTo>
                <a:lnTo>
                  <a:pt x="0" y="836523"/>
                </a:lnTo>
                <a:lnTo>
                  <a:pt x="12192" y="839876"/>
                </a:lnTo>
                <a:lnTo>
                  <a:pt x="220822" y="75205"/>
                </a:lnTo>
                <a:lnTo>
                  <a:pt x="208488" y="71839"/>
                </a:lnTo>
                <a:close/>
              </a:path>
              <a:path w="251459" h="840104">
                <a:moveTo>
                  <a:pt x="246644" y="59562"/>
                </a:moveTo>
                <a:lnTo>
                  <a:pt x="211836" y="59562"/>
                </a:lnTo>
                <a:lnTo>
                  <a:pt x="224154" y="62991"/>
                </a:lnTo>
                <a:lnTo>
                  <a:pt x="220822" y="75205"/>
                </a:lnTo>
                <a:lnTo>
                  <a:pt x="251460" y="83565"/>
                </a:lnTo>
                <a:lnTo>
                  <a:pt x="246644" y="59562"/>
                </a:lnTo>
                <a:close/>
              </a:path>
              <a:path w="251459" h="840104">
                <a:moveTo>
                  <a:pt x="211836" y="59562"/>
                </a:moveTo>
                <a:lnTo>
                  <a:pt x="208488" y="71839"/>
                </a:lnTo>
                <a:lnTo>
                  <a:pt x="220822" y="75205"/>
                </a:lnTo>
                <a:lnTo>
                  <a:pt x="224154" y="62991"/>
                </a:lnTo>
                <a:lnTo>
                  <a:pt x="211836" y="59562"/>
                </a:lnTo>
                <a:close/>
              </a:path>
              <a:path w="251459" h="840104">
                <a:moveTo>
                  <a:pt x="234696" y="0"/>
                </a:moveTo>
                <a:lnTo>
                  <a:pt x="177926" y="63500"/>
                </a:lnTo>
                <a:lnTo>
                  <a:pt x="208488" y="71839"/>
                </a:lnTo>
                <a:lnTo>
                  <a:pt x="211836" y="59562"/>
                </a:lnTo>
                <a:lnTo>
                  <a:pt x="246644" y="59562"/>
                </a:lnTo>
                <a:lnTo>
                  <a:pt x="2346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81844" y="3956448"/>
            <a:ext cx="1070610" cy="767715"/>
          </a:xfrm>
          <a:custGeom>
            <a:avLst/>
            <a:gdLst/>
            <a:ahLst/>
            <a:cxnLst/>
            <a:rect l="l" t="t" r="r" b="b"/>
            <a:pathLst>
              <a:path w="1070609" h="767714">
                <a:moveTo>
                  <a:pt x="65736" y="39153"/>
                </a:moveTo>
                <a:lnTo>
                  <a:pt x="58376" y="49444"/>
                </a:lnTo>
                <a:lnTo>
                  <a:pt x="1063117" y="767168"/>
                </a:lnTo>
                <a:lnTo>
                  <a:pt x="1070482" y="756831"/>
                </a:lnTo>
                <a:lnTo>
                  <a:pt x="65736" y="39153"/>
                </a:lnTo>
                <a:close/>
              </a:path>
              <a:path w="1070609" h="767714">
                <a:moveTo>
                  <a:pt x="0" y="0"/>
                </a:moveTo>
                <a:lnTo>
                  <a:pt x="39877" y="75311"/>
                </a:lnTo>
                <a:lnTo>
                  <a:pt x="58376" y="49444"/>
                </a:lnTo>
                <a:lnTo>
                  <a:pt x="48005" y="42037"/>
                </a:lnTo>
                <a:lnTo>
                  <a:pt x="55372" y="31750"/>
                </a:lnTo>
                <a:lnTo>
                  <a:pt x="71031" y="31750"/>
                </a:lnTo>
                <a:lnTo>
                  <a:pt x="84200" y="13334"/>
                </a:lnTo>
                <a:lnTo>
                  <a:pt x="0" y="0"/>
                </a:lnTo>
                <a:close/>
              </a:path>
              <a:path w="1070609" h="767714">
                <a:moveTo>
                  <a:pt x="55372" y="31750"/>
                </a:moveTo>
                <a:lnTo>
                  <a:pt x="48005" y="42037"/>
                </a:lnTo>
                <a:lnTo>
                  <a:pt x="58376" y="49444"/>
                </a:lnTo>
                <a:lnTo>
                  <a:pt x="65736" y="39153"/>
                </a:lnTo>
                <a:lnTo>
                  <a:pt x="55372" y="31750"/>
                </a:lnTo>
                <a:close/>
              </a:path>
              <a:path w="1070609" h="767714">
                <a:moveTo>
                  <a:pt x="71031" y="31750"/>
                </a:moveTo>
                <a:lnTo>
                  <a:pt x="55372" y="31750"/>
                </a:lnTo>
                <a:lnTo>
                  <a:pt x="65736" y="39153"/>
                </a:lnTo>
                <a:lnTo>
                  <a:pt x="7103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795509" y="4598762"/>
            <a:ext cx="1044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pen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mb</a:t>
            </a:r>
            <a:r>
              <a:rPr spc="-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34044" y="3721243"/>
            <a:ext cx="2440940" cy="1003300"/>
          </a:xfrm>
          <a:custGeom>
            <a:avLst/>
            <a:gdLst/>
            <a:ahLst/>
            <a:cxnLst/>
            <a:rect l="l" t="t" r="r" b="b"/>
            <a:pathLst>
              <a:path w="2440940" h="1003300">
                <a:moveTo>
                  <a:pt x="73001" y="29426"/>
                </a:moveTo>
                <a:lnTo>
                  <a:pt x="68241" y="41137"/>
                </a:lnTo>
                <a:lnTo>
                  <a:pt x="2435986" y="1003084"/>
                </a:lnTo>
                <a:lnTo>
                  <a:pt x="2440813" y="991323"/>
                </a:lnTo>
                <a:lnTo>
                  <a:pt x="73001" y="29426"/>
                </a:lnTo>
                <a:close/>
              </a:path>
              <a:path w="2440940" h="1003300">
                <a:moveTo>
                  <a:pt x="84962" y="0"/>
                </a:moveTo>
                <a:lnTo>
                  <a:pt x="0" y="6603"/>
                </a:lnTo>
                <a:lnTo>
                  <a:pt x="56261" y="70611"/>
                </a:lnTo>
                <a:lnTo>
                  <a:pt x="68241" y="41137"/>
                </a:lnTo>
                <a:lnTo>
                  <a:pt x="56387" y="36321"/>
                </a:lnTo>
                <a:lnTo>
                  <a:pt x="61213" y="24637"/>
                </a:lnTo>
                <a:lnTo>
                  <a:pt x="74948" y="24637"/>
                </a:lnTo>
                <a:lnTo>
                  <a:pt x="84962" y="0"/>
                </a:lnTo>
                <a:close/>
              </a:path>
              <a:path w="2440940" h="1003300">
                <a:moveTo>
                  <a:pt x="61213" y="24637"/>
                </a:moveTo>
                <a:lnTo>
                  <a:pt x="56387" y="36321"/>
                </a:lnTo>
                <a:lnTo>
                  <a:pt x="68241" y="41137"/>
                </a:lnTo>
                <a:lnTo>
                  <a:pt x="73001" y="29426"/>
                </a:lnTo>
                <a:lnTo>
                  <a:pt x="61213" y="24637"/>
                </a:lnTo>
                <a:close/>
              </a:path>
              <a:path w="2440940" h="1003300">
                <a:moveTo>
                  <a:pt x="74948" y="24637"/>
                </a:moveTo>
                <a:lnTo>
                  <a:pt x="61213" y="24637"/>
                </a:lnTo>
                <a:lnTo>
                  <a:pt x="73001" y="29426"/>
                </a:lnTo>
                <a:lnTo>
                  <a:pt x="74948" y="24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252707" y="2617231"/>
            <a:ext cx="10916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uder</a:t>
            </a:r>
          </a:p>
        </p:txBody>
      </p:sp>
      <p:sp>
        <p:nvSpPr>
          <p:cNvPr id="25" name="object 25"/>
          <p:cNvSpPr/>
          <p:nvPr/>
        </p:nvSpPr>
        <p:spPr>
          <a:xfrm>
            <a:off x="10029444" y="2775347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2192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219200" h="76200">
                <a:moveTo>
                  <a:pt x="12192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219200" y="44450"/>
                </a:lnTo>
                <a:lnTo>
                  <a:pt x="12192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B49F3-559D-444B-AB52-110144CDBFD5}"/>
              </a:ext>
            </a:extLst>
          </p:cNvPr>
          <p:cNvSpPr/>
          <p:nvPr/>
        </p:nvSpPr>
        <p:spPr>
          <a:xfrm>
            <a:off x="10467229" y="12954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light source</a:t>
            </a:r>
          </a:p>
        </p:txBody>
      </p:sp>
    </p:spTree>
    <p:extLst>
      <p:ext uri="{BB962C8B-B14F-4D97-AF65-F5344CB8AC3E}">
        <p14:creationId xmlns:p14="http://schemas.microsoft.com/office/powerpoint/2010/main" val="2647420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5D6B7D-4720-2645-8447-9FFAACC3C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7620000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Hard Shadows</a:t>
            </a:r>
          </a:p>
          <a:p>
            <a:pPr lvl="1"/>
            <a:r>
              <a:rPr lang="en-US" dirty="0"/>
              <a:t>We want:</a:t>
            </a:r>
          </a:p>
          <a:p>
            <a:pPr lvl="2"/>
            <a:r>
              <a:rPr lang="en-US" dirty="0"/>
              <a:t>Speed</a:t>
            </a:r>
          </a:p>
          <a:p>
            <a:pPr lvl="2"/>
            <a:r>
              <a:rPr lang="en-US" dirty="0"/>
              <a:t>Shadows on curved surfaces</a:t>
            </a:r>
          </a:p>
          <a:p>
            <a:pPr lvl="2"/>
            <a:r>
              <a:rPr lang="en-US" dirty="0"/>
              <a:t>Self shadowing (</a:t>
            </a:r>
            <a:r>
              <a:rPr lang="en-US" dirty="0" err="1"/>
              <a:t>occluders</a:t>
            </a:r>
            <a:r>
              <a:rPr lang="en-US" dirty="0"/>
              <a:t> can shadow themselves)</a:t>
            </a:r>
          </a:p>
          <a:p>
            <a:pPr lvl="1"/>
            <a:r>
              <a:rPr lang="en-US" dirty="0"/>
              <a:t>Two basic algorithms</a:t>
            </a:r>
          </a:p>
          <a:p>
            <a:pPr lvl="2"/>
            <a:r>
              <a:rPr lang="en-US" dirty="0"/>
              <a:t>Shadow volumes (Crow, 1977).</a:t>
            </a:r>
          </a:p>
          <a:p>
            <a:pPr lvl="2"/>
            <a:r>
              <a:rPr lang="en-US" dirty="0"/>
              <a:t>Shadow maps (Williams, 1978).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59AB6E9-6C49-B84A-BBA0-48BED8B5EB0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946A862-13D5-0649-B588-8400862FCBF4}"/>
              </a:ext>
            </a:extLst>
          </p:cNvPr>
          <p:cNvSpPr>
            <a:spLocks noChangeAspect="1"/>
          </p:cNvSpPr>
          <p:nvPr/>
        </p:nvSpPr>
        <p:spPr>
          <a:xfrm>
            <a:off x="8458200" y="321956"/>
            <a:ext cx="3017520" cy="283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05106FA-6DA8-324C-9AA4-DC82AEBDE03C}"/>
              </a:ext>
            </a:extLst>
          </p:cNvPr>
          <p:cNvSpPr txBox="1"/>
          <p:nvPr/>
        </p:nvSpPr>
        <p:spPr>
          <a:xfrm>
            <a:off x="9034336" y="3143975"/>
            <a:ext cx="186524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Shadow</a:t>
            </a:r>
            <a:r>
              <a:rPr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volumes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01DD863-C70D-8341-8FE3-A4BF12D60DBC}"/>
              </a:ext>
            </a:extLst>
          </p:cNvPr>
          <p:cNvSpPr>
            <a:spLocks noChangeAspect="1"/>
          </p:cNvSpPr>
          <p:nvPr/>
        </p:nvSpPr>
        <p:spPr>
          <a:xfrm>
            <a:off x="8458200" y="3647133"/>
            <a:ext cx="3017520" cy="2283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CEC2FE2-7721-C942-AE11-17A8B2416B25}"/>
              </a:ext>
            </a:extLst>
          </p:cNvPr>
          <p:cNvSpPr txBox="1"/>
          <p:nvPr/>
        </p:nvSpPr>
        <p:spPr>
          <a:xfrm>
            <a:off x="9228687" y="5958577"/>
            <a:ext cx="147654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Shadow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7531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37C5AB-F8E3-E246-8DFA-E401C67C1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28600"/>
            <a:ext cx="6248400" cy="6400799"/>
          </a:xfrm>
        </p:spPr>
        <p:txBody>
          <a:bodyPr>
            <a:normAutofit fontScale="92500"/>
          </a:bodyPr>
          <a:lstStyle/>
          <a:p>
            <a:r>
              <a:rPr lang="en-US" dirty="0"/>
              <a:t>Shadow volumes</a:t>
            </a:r>
          </a:p>
          <a:p>
            <a:pPr lvl="1"/>
            <a:r>
              <a:rPr lang="en-US" dirty="0"/>
              <a:t>Shadows can be seen as the volume of the view frustum it contains. </a:t>
            </a:r>
          </a:p>
          <a:p>
            <a:pPr lvl="2"/>
            <a:r>
              <a:rPr lang="en-US" dirty="0"/>
              <a:t>i.e., all points inside a shadow volume are in shadow.</a:t>
            </a:r>
          </a:p>
          <a:p>
            <a:pPr lvl="1"/>
            <a:r>
              <a:rPr lang="en-US" dirty="0"/>
              <a:t>This volume is defined by the polygons enclosing it, shadow polygons.</a:t>
            </a:r>
          </a:p>
          <a:p>
            <a:pPr lvl="1"/>
            <a:r>
              <a:rPr lang="en-US" dirty="0"/>
              <a:t>A shadow polygon is created by creating a polygon emerging from the </a:t>
            </a:r>
            <a:r>
              <a:rPr lang="en-US" dirty="0" err="1"/>
              <a:t>occluders</a:t>
            </a:r>
            <a:r>
              <a:rPr lang="en-US" dirty="0"/>
              <a:t> silhouette (seen from the light source) away from the light source.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7086601" y="12559"/>
            <a:ext cx="5105400" cy="6845441"/>
          </a:xfrm>
          <a:prstGeom prst="rect">
            <a:avLst/>
          </a:prstGeom>
          <a:blipFill>
            <a:blip r:embed="rId2" cstate="print"/>
            <a:stretch>
              <a:fillRect t="-5768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971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20F81E-C0E7-9D46-8A75-B8F7916B06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dirty="0"/>
              <a:t>Shadow</a:t>
            </a:r>
            <a:r>
              <a:rPr lang="en-US" sz="4000" spc="-65" dirty="0"/>
              <a:t> </a:t>
            </a:r>
            <a:r>
              <a:rPr lang="en-US" sz="4000" dirty="0"/>
              <a:t>volumes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5F21CE-6D25-D748-A2C3-A718F76F08C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1292" y="1463040"/>
            <a:ext cx="5792197" cy="4480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6399300" y="1463040"/>
            <a:ext cx="5792700" cy="4480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3983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739F36D-05F6-1B46-A8BD-CCBFA3232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477000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Shadow volumes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Support omni-directional lights</a:t>
            </a:r>
          </a:p>
          <a:p>
            <a:pPr lvl="2"/>
            <a:r>
              <a:rPr lang="en-US" dirty="0"/>
              <a:t>Exact shadow boundaries</a:t>
            </a:r>
          </a:p>
          <a:p>
            <a:pPr lvl="1"/>
            <a:r>
              <a:rPr lang="en-US" dirty="0"/>
              <a:t>Disadvantages</a:t>
            </a:r>
          </a:p>
          <a:p>
            <a:pPr lvl="2"/>
            <a:r>
              <a:rPr lang="en-US" dirty="0"/>
              <a:t>Fill-rate intensive</a:t>
            </a:r>
          </a:p>
          <a:p>
            <a:pPr lvl="2"/>
            <a:r>
              <a:rPr lang="en-US" dirty="0"/>
              <a:t>Expensive to compute shadow volumes / silhouettes</a:t>
            </a:r>
          </a:p>
          <a:p>
            <a:pPr lvl="2"/>
            <a:r>
              <a:rPr lang="en-US" dirty="0"/>
              <a:t>Hard shadow boundaries, not soft shadows</a:t>
            </a:r>
          </a:p>
          <a:p>
            <a:pPr lvl="2"/>
            <a:r>
              <a:rPr lang="en-US" dirty="0"/>
              <a:t>Difficult to implement robustly (silhouettes)</a:t>
            </a:r>
          </a:p>
        </p:txBody>
      </p:sp>
      <p:sp>
        <p:nvSpPr>
          <p:cNvPr id="6" name="object 6"/>
          <p:cNvSpPr/>
          <p:nvPr/>
        </p:nvSpPr>
        <p:spPr>
          <a:xfrm>
            <a:off x="8159497" y="0"/>
            <a:ext cx="4032503" cy="379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7924800" y="4038599"/>
            <a:ext cx="4254285" cy="2816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3631B-B36D-2642-A559-6EDA511F7D56}"/>
              </a:ext>
            </a:extLst>
          </p:cNvPr>
          <p:cNvSpPr/>
          <p:nvPr/>
        </p:nvSpPr>
        <p:spPr>
          <a:xfrm>
            <a:off x="6999547" y="6526122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" dirty="0">
                <a:latin typeface="Arial"/>
                <a:cs typeface="Arial"/>
              </a:rPr>
              <a:t>Doom3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109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C389E3C-474B-FA47-B261-6993AE6872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Shadow Maps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BE66015-D4F5-6B44-B6E0-4A0166D2976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4081272" y="1596695"/>
            <a:ext cx="4029455" cy="4390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7363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893C3-99EE-6644-9A98-94EB3645D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05804"/>
            <a:ext cx="7696200" cy="63307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Shadow Maps</a:t>
            </a:r>
          </a:p>
          <a:p>
            <a:pPr lvl="1"/>
            <a:r>
              <a:rPr lang="en-US" dirty="0"/>
              <a:t>Render the scene twice</a:t>
            </a:r>
          </a:p>
          <a:p>
            <a:pPr lvl="1"/>
            <a:r>
              <a:rPr lang="en-US" dirty="0"/>
              <a:t>First from the light source</a:t>
            </a:r>
          </a:p>
          <a:p>
            <a:pPr lvl="2"/>
            <a:r>
              <a:rPr lang="en-US" dirty="0"/>
              <a:t>Establish projection (position, direction, FOV, etc.)</a:t>
            </a:r>
          </a:p>
          <a:p>
            <a:pPr lvl="2"/>
            <a:r>
              <a:rPr lang="en-US" dirty="0"/>
              <a:t>Render into depth texture (color &amp; other effects disabled)</a:t>
            </a:r>
          </a:p>
          <a:p>
            <a:pPr lvl="1"/>
            <a:r>
              <a:rPr lang="en-US" dirty="0"/>
              <a:t>Second from the camera</a:t>
            </a:r>
          </a:p>
          <a:p>
            <a:pPr lvl="2"/>
            <a:r>
              <a:rPr lang="en-US" dirty="0"/>
              <a:t>At each pixel, project into depth texture (using light’s projection) </a:t>
            </a:r>
          </a:p>
          <a:p>
            <a:pPr lvl="2"/>
            <a:r>
              <a:rPr lang="en-US" dirty="0"/>
              <a:t>Compare projected z to depth texture z</a:t>
            </a:r>
          </a:p>
          <a:p>
            <a:pPr lvl="3"/>
            <a:r>
              <a:rPr lang="en-US" dirty="0"/>
              <a:t>If less than or equal to this value it is lit (point closer to camera than corresponding point in Shadow Map).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42A0B49-A55E-6042-95A0-659C641A214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CF84E90-ADC3-BC4C-BF56-B3E480029D70}"/>
              </a:ext>
            </a:extLst>
          </p:cNvPr>
          <p:cNvGrpSpPr/>
          <p:nvPr/>
        </p:nvGrpSpPr>
        <p:grpSpPr>
          <a:xfrm>
            <a:off x="8229600" y="1600200"/>
            <a:ext cx="3757677" cy="3322319"/>
            <a:chOff x="6678929" y="2713483"/>
            <a:chExt cx="3757677" cy="3322319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B9C5CD78-2068-504C-B1FB-F55E3A9CD912}"/>
                </a:ext>
              </a:extLst>
            </p:cNvPr>
            <p:cNvSpPr/>
            <p:nvPr/>
          </p:nvSpPr>
          <p:spPr>
            <a:xfrm>
              <a:off x="8470392" y="4860035"/>
              <a:ext cx="1224280" cy="1150620"/>
            </a:xfrm>
            <a:custGeom>
              <a:avLst/>
              <a:gdLst/>
              <a:ahLst/>
              <a:cxnLst/>
              <a:rect l="l" t="t" r="r" b="b"/>
              <a:pathLst>
                <a:path w="1224279" h="1150620">
                  <a:moveTo>
                    <a:pt x="0" y="575310"/>
                  </a:moveTo>
                  <a:lnTo>
                    <a:pt x="2028" y="528123"/>
                  </a:lnTo>
                  <a:lnTo>
                    <a:pt x="8008" y="481987"/>
                  </a:lnTo>
                  <a:lnTo>
                    <a:pt x="17782" y="437050"/>
                  </a:lnTo>
                  <a:lnTo>
                    <a:pt x="31193" y="393460"/>
                  </a:lnTo>
                  <a:lnTo>
                    <a:pt x="48083" y="351365"/>
                  </a:lnTo>
                  <a:lnTo>
                    <a:pt x="68295" y="310913"/>
                  </a:lnTo>
                  <a:lnTo>
                    <a:pt x="91671" y="272252"/>
                  </a:lnTo>
                  <a:lnTo>
                    <a:pt x="118055" y="235531"/>
                  </a:lnTo>
                  <a:lnTo>
                    <a:pt x="147287" y="200896"/>
                  </a:lnTo>
                  <a:lnTo>
                    <a:pt x="179212" y="168497"/>
                  </a:lnTo>
                  <a:lnTo>
                    <a:pt x="213672" y="138481"/>
                  </a:lnTo>
                  <a:lnTo>
                    <a:pt x="250509" y="110995"/>
                  </a:lnTo>
                  <a:lnTo>
                    <a:pt x="289565" y="86190"/>
                  </a:lnTo>
                  <a:lnTo>
                    <a:pt x="330683" y="64211"/>
                  </a:lnTo>
                  <a:lnTo>
                    <a:pt x="373707" y="45208"/>
                  </a:lnTo>
                  <a:lnTo>
                    <a:pt x="418478" y="29327"/>
                  </a:lnTo>
                  <a:lnTo>
                    <a:pt x="464838" y="16718"/>
                  </a:lnTo>
                  <a:lnTo>
                    <a:pt x="512632" y="7529"/>
                  </a:lnTo>
                  <a:lnTo>
                    <a:pt x="561700" y="1907"/>
                  </a:lnTo>
                  <a:lnTo>
                    <a:pt x="611885" y="0"/>
                  </a:lnTo>
                  <a:lnTo>
                    <a:pt x="662071" y="1907"/>
                  </a:lnTo>
                  <a:lnTo>
                    <a:pt x="711139" y="7529"/>
                  </a:lnTo>
                  <a:lnTo>
                    <a:pt x="758933" y="16718"/>
                  </a:lnTo>
                  <a:lnTo>
                    <a:pt x="805293" y="29327"/>
                  </a:lnTo>
                  <a:lnTo>
                    <a:pt x="850064" y="45208"/>
                  </a:lnTo>
                  <a:lnTo>
                    <a:pt x="893088" y="64211"/>
                  </a:lnTo>
                  <a:lnTo>
                    <a:pt x="934206" y="86190"/>
                  </a:lnTo>
                  <a:lnTo>
                    <a:pt x="973262" y="110995"/>
                  </a:lnTo>
                  <a:lnTo>
                    <a:pt x="1010099" y="138481"/>
                  </a:lnTo>
                  <a:lnTo>
                    <a:pt x="1044559" y="168497"/>
                  </a:lnTo>
                  <a:lnTo>
                    <a:pt x="1076484" y="200896"/>
                  </a:lnTo>
                  <a:lnTo>
                    <a:pt x="1105716" y="235531"/>
                  </a:lnTo>
                  <a:lnTo>
                    <a:pt x="1132100" y="272252"/>
                  </a:lnTo>
                  <a:lnTo>
                    <a:pt x="1155476" y="310913"/>
                  </a:lnTo>
                  <a:lnTo>
                    <a:pt x="1175688" y="351365"/>
                  </a:lnTo>
                  <a:lnTo>
                    <a:pt x="1192578" y="393460"/>
                  </a:lnTo>
                  <a:lnTo>
                    <a:pt x="1205989" y="437050"/>
                  </a:lnTo>
                  <a:lnTo>
                    <a:pt x="1215763" y="481987"/>
                  </a:lnTo>
                  <a:lnTo>
                    <a:pt x="1221743" y="528123"/>
                  </a:lnTo>
                  <a:lnTo>
                    <a:pt x="1223772" y="575310"/>
                  </a:lnTo>
                  <a:lnTo>
                    <a:pt x="1221743" y="622493"/>
                  </a:lnTo>
                  <a:lnTo>
                    <a:pt x="1215763" y="668626"/>
                  </a:lnTo>
                  <a:lnTo>
                    <a:pt x="1205989" y="713561"/>
                  </a:lnTo>
                  <a:lnTo>
                    <a:pt x="1192578" y="757150"/>
                  </a:lnTo>
                  <a:lnTo>
                    <a:pt x="1175688" y="799243"/>
                  </a:lnTo>
                  <a:lnTo>
                    <a:pt x="1155476" y="839695"/>
                  </a:lnTo>
                  <a:lnTo>
                    <a:pt x="1132100" y="878355"/>
                  </a:lnTo>
                  <a:lnTo>
                    <a:pt x="1105716" y="915077"/>
                  </a:lnTo>
                  <a:lnTo>
                    <a:pt x="1076484" y="949712"/>
                  </a:lnTo>
                  <a:lnTo>
                    <a:pt x="1044559" y="982113"/>
                  </a:lnTo>
                  <a:lnTo>
                    <a:pt x="1010099" y="1012130"/>
                  </a:lnTo>
                  <a:lnTo>
                    <a:pt x="973262" y="1039616"/>
                  </a:lnTo>
                  <a:lnTo>
                    <a:pt x="934206" y="1064423"/>
                  </a:lnTo>
                  <a:lnTo>
                    <a:pt x="893088" y="1086403"/>
                  </a:lnTo>
                  <a:lnTo>
                    <a:pt x="850064" y="1105408"/>
                  </a:lnTo>
                  <a:lnTo>
                    <a:pt x="805293" y="1121289"/>
                  </a:lnTo>
                  <a:lnTo>
                    <a:pt x="758933" y="1133899"/>
                  </a:lnTo>
                  <a:lnTo>
                    <a:pt x="711139" y="1143089"/>
                  </a:lnTo>
                  <a:lnTo>
                    <a:pt x="662071" y="1148712"/>
                  </a:lnTo>
                  <a:lnTo>
                    <a:pt x="611885" y="1150620"/>
                  </a:lnTo>
                  <a:lnTo>
                    <a:pt x="561700" y="1148712"/>
                  </a:lnTo>
                  <a:lnTo>
                    <a:pt x="512632" y="1143089"/>
                  </a:lnTo>
                  <a:lnTo>
                    <a:pt x="464838" y="1133899"/>
                  </a:lnTo>
                  <a:lnTo>
                    <a:pt x="418478" y="1121289"/>
                  </a:lnTo>
                  <a:lnTo>
                    <a:pt x="373707" y="1105408"/>
                  </a:lnTo>
                  <a:lnTo>
                    <a:pt x="330683" y="1086403"/>
                  </a:lnTo>
                  <a:lnTo>
                    <a:pt x="289565" y="1064423"/>
                  </a:lnTo>
                  <a:lnTo>
                    <a:pt x="250509" y="1039616"/>
                  </a:lnTo>
                  <a:lnTo>
                    <a:pt x="213672" y="1012130"/>
                  </a:lnTo>
                  <a:lnTo>
                    <a:pt x="179212" y="982113"/>
                  </a:lnTo>
                  <a:lnTo>
                    <a:pt x="147287" y="949712"/>
                  </a:lnTo>
                  <a:lnTo>
                    <a:pt x="118055" y="915077"/>
                  </a:lnTo>
                  <a:lnTo>
                    <a:pt x="91671" y="878355"/>
                  </a:lnTo>
                  <a:lnTo>
                    <a:pt x="68295" y="839695"/>
                  </a:lnTo>
                  <a:lnTo>
                    <a:pt x="48083" y="799243"/>
                  </a:lnTo>
                  <a:lnTo>
                    <a:pt x="31193" y="757150"/>
                  </a:lnTo>
                  <a:lnTo>
                    <a:pt x="17782" y="713561"/>
                  </a:lnTo>
                  <a:lnTo>
                    <a:pt x="8008" y="668626"/>
                  </a:lnTo>
                  <a:lnTo>
                    <a:pt x="2028" y="622493"/>
                  </a:lnTo>
                  <a:lnTo>
                    <a:pt x="0" y="57531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F64977A5-0C7D-8146-9E2C-F1D41285C712}"/>
                </a:ext>
              </a:extLst>
            </p:cNvPr>
            <p:cNvSpPr/>
            <p:nvPr/>
          </p:nvSpPr>
          <p:spPr>
            <a:xfrm>
              <a:off x="7678673" y="3490722"/>
              <a:ext cx="1080770" cy="504825"/>
            </a:xfrm>
            <a:custGeom>
              <a:avLst/>
              <a:gdLst/>
              <a:ahLst/>
              <a:cxnLst/>
              <a:rect l="l" t="t" r="r" b="b"/>
              <a:pathLst>
                <a:path w="1080770" h="504825">
                  <a:moveTo>
                    <a:pt x="0" y="504444"/>
                  </a:moveTo>
                  <a:lnTo>
                    <a:pt x="108051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965080AE-D5DE-5F45-8180-7022B4146CFA}"/>
                </a:ext>
              </a:extLst>
            </p:cNvPr>
            <p:cNvSpPr/>
            <p:nvPr/>
          </p:nvSpPr>
          <p:spPr>
            <a:xfrm>
              <a:off x="7744967" y="2980944"/>
              <a:ext cx="153924" cy="1539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8B680D5D-ECE1-4A44-A0CD-FA20CEF495AF}"/>
                </a:ext>
              </a:extLst>
            </p:cNvPr>
            <p:cNvSpPr/>
            <p:nvPr/>
          </p:nvSpPr>
          <p:spPr>
            <a:xfrm>
              <a:off x="7821040" y="3057780"/>
              <a:ext cx="466090" cy="2954655"/>
            </a:xfrm>
            <a:custGeom>
              <a:avLst/>
              <a:gdLst/>
              <a:ahLst/>
              <a:cxnLst/>
              <a:rect l="l" t="t" r="r" b="b"/>
              <a:pathLst>
                <a:path w="466090" h="2954654">
                  <a:moveTo>
                    <a:pt x="421701" y="2879922"/>
                  </a:moveTo>
                  <a:lnTo>
                    <a:pt x="390270" y="2884525"/>
                  </a:lnTo>
                  <a:lnTo>
                    <a:pt x="439038" y="2954401"/>
                  </a:lnTo>
                  <a:lnTo>
                    <a:pt x="459439" y="2892501"/>
                  </a:lnTo>
                  <a:lnTo>
                    <a:pt x="423544" y="2892501"/>
                  </a:lnTo>
                  <a:lnTo>
                    <a:pt x="421701" y="2879922"/>
                  </a:lnTo>
                  <a:close/>
                </a:path>
                <a:path w="466090" h="2954654">
                  <a:moveTo>
                    <a:pt x="434274" y="2878080"/>
                  </a:moveTo>
                  <a:lnTo>
                    <a:pt x="421701" y="2879922"/>
                  </a:lnTo>
                  <a:lnTo>
                    <a:pt x="423544" y="2892501"/>
                  </a:lnTo>
                  <a:lnTo>
                    <a:pt x="436117" y="2890659"/>
                  </a:lnTo>
                  <a:lnTo>
                    <a:pt x="434274" y="2878080"/>
                  </a:lnTo>
                  <a:close/>
                </a:path>
                <a:path w="466090" h="2954654">
                  <a:moveTo>
                    <a:pt x="465709" y="2873476"/>
                  </a:moveTo>
                  <a:lnTo>
                    <a:pt x="434274" y="2878080"/>
                  </a:lnTo>
                  <a:lnTo>
                    <a:pt x="436117" y="2890659"/>
                  </a:lnTo>
                  <a:lnTo>
                    <a:pt x="423544" y="2892501"/>
                  </a:lnTo>
                  <a:lnTo>
                    <a:pt x="459439" y="2892501"/>
                  </a:lnTo>
                  <a:lnTo>
                    <a:pt x="465709" y="2873476"/>
                  </a:lnTo>
                  <a:close/>
                </a:path>
                <a:path w="466090" h="2954654">
                  <a:moveTo>
                    <a:pt x="12446" y="0"/>
                  </a:moveTo>
                  <a:lnTo>
                    <a:pt x="0" y="1778"/>
                  </a:lnTo>
                  <a:lnTo>
                    <a:pt x="421701" y="2879922"/>
                  </a:lnTo>
                  <a:lnTo>
                    <a:pt x="434274" y="2878080"/>
                  </a:lnTo>
                  <a:lnTo>
                    <a:pt x="12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88383E99-344D-E24E-9D85-1F7A8B31245D}"/>
                </a:ext>
              </a:extLst>
            </p:cNvPr>
            <p:cNvSpPr/>
            <p:nvPr/>
          </p:nvSpPr>
          <p:spPr>
            <a:xfrm>
              <a:off x="8214360" y="3781044"/>
              <a:ext cx="733425" cy="1089660"/>
            </a:xfrm>
            <a:custGeom>
              <a:avLst/>
              <a:gdLst/>
              <a:ahLst/>
              <a:cxnLst/>
              <a:rect l="l" t="t" r="r" b="b"/>
              <a:pathLst>
                <a:path w="733425" h="1089660">
                  <a:moveTo>
                    <a:pt x="685224" y="1030025"/>
                  </a:moveTo>
                  <a:lnTo>
                    <a:pt x="658876" y="1047749"/>
                  </a:lnTo>
                  <a:lnTo>
                    <a:pt x="733044" y="1089659"/>
                  </a:lnTo>
                  <a:lnTo>
                    <a:pt x="726687" y="1040510"/>
                  </a:lnTo>
                  <a:lnTo>
                    <a:pt x="692276" y="1040510"/>
                  </a:lnTo>
                  <a:lnTo>
                    <a:pt x="685224" y="1030025"/>
                  </a:lnTo>
                  <a:close/>
                </a:path>
                <a:path w="733425" h="1089660">
                  <a:moveTo>
                    <a:pt x="695774" y="1022928"/>
                  </a:moveTo>
                  <a:lnTo>
                    <a:pt x="685224" y="1030025"/>
                  </a:lnTo>
                  <a:lnTo>
                    <a:pt x="692276" y="1040510"/>
                  </a:lnTo>
                  <a:lnTo>
                    <a:pt x="702818" y="1033398"/>
                  </a:lnTo>
                  <a:lnTo>
                    <a:pt x="695774" y="1022928"/>
                  </a:lnTo>
                  <a:close/>
                </a:path>
                <a:path w="733425" h="1089660">
                  <a:moveTo>
                    <a:pt x="722122" y="1005204"/>
                  </a:moveTo>
                  <a:lnTo>
                    <a:pt x="695774" y="1022928"/>
                  </a:lnTo>
                  <a:lnTo>
                    <a:pt x="702818" y="1033398"/>
                  </a:lnTo>
                  <a:lnTo>
                    <a:pt x="692276" y="1040510"/>
                  </a:lnTo>
                  <a:lnTo>
                    <a:pt x="726687" y="1040510"/>
                  </a:lnTo>
                  <a:lnTo>
                    <a:pt x="722122" y="1005204"/>
                  </a:lnTo>
                  <a:close/>
                </a:path>
                <a:path w="733425" h="1089660">
                  <a:moveTo>
                    <a:pt x="47819" y="59634"/>
                  </a:moveTo>
                  <a:lnTo>
                    <a:pt x="37269" y="66731"/>
                  </a:lnTo>
                  <a:lnTo>
                    <a:pt x="685224" y="1030025"/>
                  </a:lnTo>
                  <a:lnTo>
                    <a:pt x="695774" y="1022928"/>
                  </a:lnTo>
                  <a:lnTo>
                    <a:pt x="47819" y="59634"/>
                  </a:lnTo>
                  <a:close/>
                </a:path>
                <a:path w="733425" h="1089660">
                  <a:moveTo>
                    <a:pt x="0" y="0"/>
                  </a:moveTo>
                  <a:lnTo>
                    <a:pt x="10922" y="84454"/>
                  </a:lnTo>
                  <a:lnTo>
                    <a:pt x="37269" y="66731"/>
                  </a:lnTo>
                  <a:lnTo>
                    <a:pt x="30225" y="56260"/>
                  </a:lnTo>
                  <a:lnTo>
                    <a:pt x="40767" y="49148"/>
                  </a:lnTo>
                  <a:lnTo>
                    <a:pt x="63406" y="49148"/>
                  </a:lnTo>
                  <a:lnTo>
                    <a:pt x="74168" y="41909"/>
                  </a:lnTo>
                  <a:lnTo>
                    <a:pt x="0" y="0"/>
                  </a:lnTo>
                  <a:close/>
                </a:path>
                <a:path w="733425" h="1089660">
                  <a:moveTo>
                    <a:pt x="40767" y="49148"/>
                  </a:moveTo>
                  <a:lnTo>
                    <a:pt x="30225" y="56260"/>
                  </a:lnTo>
                  <a:lnTo>
                    <a:pt x="37269" y="66731"/>
                  </a:lnTo>
                  <a:lnTo>
                    <a:pt x="47819" y="59634"/>
                  </a:lnTo>
                  <a:lnTo>
                    <a:pt x="40767" y="49148"/>
                  </a:lnTo>
                  <a:close/>
                </a:path>
                <a:path w="733425" h="1089660">
                  <a:moveTo>
                    <a:pt x="63406" y="49148"/>
                  </a:moveTo>
                  <a:lnTo>
                    <a:pt x="40767" y="49148"/>
                  </a:lnTo>
                  <a:lnTo>
                    <a:pt x="47819" y="59634"/>
                  </a:lnTo>
                  <a:lnTo>
                    <a:pt x="63406" y="49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EC39BD9F-5F3C-B549-A9BA-706211C3AFAE}"/>
                </a:ext>
              </a:extLst>
            </p:cNvPr>
            <p:cNvSpPr/>
            <p:nvPr/>
          </p:nvSpPr>
          <p:spPr>
            <a:xfrm>
              <a:off x="8353043" y="3689604"/>
              <a:ext cx="1131570" cy="1316355"/>
            </a:xfrm>
            <a:custGeom>
              <a:avLst/>
              <a:gdLst/>
              <a:ahLst/>
              <a:cxnLst/>
              <a:rect l="l" t="t" r="r" b="b"/>
              <a:pathLst>
                <a:path w="1131570" h="1316354">
                  <a:moveTo>
                    <a:pt x="54463" y="53663"/>
                  </a:moveTo>
                  <a:lnTo>
                    <a:pt x="44830" y="61941"/>
                  </a:lnTo>
                  <a:lnTo>
                    <a:pt x="1121409" y="1316355"/>
                  </a:lnTo>
                  <a:lnTo>
                    <a:pt x="1131061" y="1307973"/>
                  </a:lnTo>
                  <a:lnTo>
                    <a:pt x="54463" y="53663"/>
                  </a:lnTo>
                  <a:close/>
                </a:path>
                <a:path w="1131570" h="1316354">
                  <a:moveTo>
                    <a:pt x="0" y="0"/>
                  </a:moveTo>
                  <a:lnTo>
                    <a:pt x="20700" y="82677"/>
                  </a:lnTo>
                  <a:lnTo>
                    <a:pt x="44830" y="61941"/>
                  </a:lnTo>
                  <a:lnTo>
                    <a:pt x="36575" y="52324"/>
                  </a:lnTo>
                  <a:lnTo>
                    <a:pt x="46227" y="44069"/>
                  </a:lnTo>
                  <a:lnTo>
                    <a:pt x="65628" y="44069"/>
                  </a:lnTo>
                  <a:lnTo>
                    <a:pt x="78485" y="33020"/>
                  </a:lnTo>
                  <a:lnTo>
                    <a:pt x="0" y="0"/>
                  </a:lnTo>
                  <a:close/>
                </a:path>
                <a:path w="1131570" h="1316354">
                  <a:moveTo>
                    <a:pt x="46227" y="44069"/>
                  </a:moveTo>
                  <a:lnTo>
                    <a:pt x="36575" y="52324"/>
                  </a:lnTo>
                  <a:lnTo>
                    <a:pt x="44830" y="61941"/>
                  </a:lnTo>
                  <a:lnTo>
                    <a:pt x="54463" y="53663"/>
                  </a:lnTo>
                  <a:lnTo>
                    <a:pt x="46227" y="44069"/>
                  </a:lnTo>
                  <a:close/>
                </a:path>
                <a:path w="1131570" h="1316354">
                  <a:moveTo>
                    <a:pt x="65628" y="44069"/>
                  </a:moveTo>
                  <a:lnTo>
                    <a:pt x="46227" y="44069"/>
                  </a:lnTo>
                  <a:lnTo>
                    <a:pt x="54463" y="53663"/>
                  </a:lnTo>
                  <a:lnTo>
                    <a:pt x="65628" y="44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E9084340-05C4-1443-9B45-E3FCD1CE4C8A}"/>
                </a:ext>
              </a:extLst>
            </p:cNvPr>
            <p:cNvSpPr/>
            <p:nvPr/>
          </p:nvSpPr>
          <p:spPr>
            <a:xfrm>
              <a:off x="8150352" y="3713988"/>
              <a:ext cx="82296" cy="792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1B887769-2F58-6F49-AFDC-5DC782369D0D}"/>
                </a:ext>
              </a:extLst>
            </p:cNvPr>
            <p:cNvSpPr/>
            <p:nvPr/>
          </p:nvSpPr>
          <p:spPr>
            <a:xfrm>
              <a:off x="8310371" y="3642359"/>
              <a:ext cx="82296" cy="807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FEF87A03-A801-704A-A267-F777C13A2016}"/>
                </a:ext>
              </a:extLst>
            </p:cNvPr>
            <p:cNvSpPr/>
            <p:nvPr/>
          </p:nvSpPr>
          <p:spPr>
            <a:xfrm>
              <a:off x="7822692" y="3057144"/>
              <a:ext cx="528955" cy="632460"/>
            </a:xfrm>
            <a:custGeom>
              <a:avLst/>
              <a:gdLst/>
              <a:ahLst/>
              <a:cxnLst/>
              <a:rect l="l" t="t" r="r" b="b"/>
              <a:pathLst>
                <a:path w="528954" h="632460">
                  <a:moveTo>
                    <a:pt x="528828" y="63245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1430C4EF-4B57-4A41-98EA-41601AD95E86}"/>
                </a:ext>
              </a:extLst>
            </p:cNvPr>
            <p:cNvSpPr/>
            <p:nvPr/>
          </p:nvSpPr>
          <p:spPr>
            <a:xfrm>
              <a:off x="7822692" y="3060192"/>
              <a:ext cx="361315" cy="645160"/>
            </a:xfrm>
            <a:custGeom>
              <a:avLst/>
              <a:gdLst/>
              <a:ahLst/>
              <a:cxnLst/>
              <a:rect l="l" t="t" r="r" b="b"/>
              <a:pathLst>
                <a:path w="361315" h="645160">
                  <a:moveTo>
                    <a:pt x="361188" y="64465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EDF8FBE4-8034-044D-926C-EC4F912197E1}"/>
                </a:ext>
              </a:extLst>
            </p:cNvPr>
            <p:cNvSpPr/>
            <p:nvPr/>
          </p:nvSpPr>
          <p:spPr>
            <a:xfrm>
              <a:off x="10146284" y="3577972"/>
              <a:ext cx="226695" cy="305435"/>
            </a:xfrm>
            <a:custGeom>
              <a:avLst/>
              <a:gdLst/>
              <a:ahLst/>
              <a:cxnLst/>
              <a:rect l="l" t="t" r="r" b="b"/>
              <a:pathLst>
                <a:path w="226695" h="305435">
                  <a:moveTo>
                    <a:pt x="226568" y="0"/>
                  </a:moveTo>
                  <a:lnTo>
                    <a:pt x="0" y="207136"/>
                  </a:lnTo>
                  <a:lnTo>
                    <a:pt x="192405" y="305053"/>
                  </a:lnTo>
                  <a:lnTo>
                    <a:pt x="226568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D350C297-EFC5-684B-BBB6-D98BE38EF8DC}"/>
                </a:ext>
              </a:extLst>
            </p:cNvPr>
            <p:cNvSpPr/>
            <p:nvPr/>
          </p:nvSpPr>
          <p:spPr>
            <a:xfrm>
              <a:off x="10146284" y="3577972"/>
              <a:ext cx="226695" cy="305435"/>
            </a:xfrm>
            <a:custGeom>
              <a:avLst/>
              <a:gdLst/>
              <a:ahLst/>
              <a:cxnLst/>
              <a:rect l="l" t="t" r="r" b="b"/>
              <a:pathLst>
                <a:path w="226695" h="305435">
                  <a:moveTo>
                    <a:pt x="0" y="207136"/>
                  </a:moveTo>
                  <a:lnTo>
                    <a:pt x="226568" y="0"/>
                  </a:lnTo>
                  <a:lnTo>
                    <a:pt x="192405" y="305053"/>
                  </a:lnTo>
                  <a:lnTo>
                    <a:pt x="0" y="20713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11CF15FC-542E-9847-A86A-EA857F953711}"/>
                </a:ext>
              </a:extLst>
            </p:cNvPr>
            <p:cNvSpPr/>
            <p:nvPr/>
          </p:nvSpPr>
          <p:spPr>
            <a:xfrm>
              <a:off x="9436607" y="3678301"/>
              <a:ext cx="895350" cy="1275080"/>
            </a:xfrm>
            <a:custGeom>
              <a:avLst/>
              <a:gdLst/>
              <a:ahLst/>
              <a:cxnLst/>
              <a:rect l="l" t="t" r="r" b="b"/>
              <a:pathLst>
                <a:path w="895350" h="1275079">
                  <a:moveTo>
                    <a:pt x="12446" y="1190371"/>
                  </a:moveTo>
                  <a:lnTo>
                    <a:pt x="0" y="1274699"/>
                  </a:lnTo>
                  <a:lnTo>
                    <a:pt x="74930" y="1234186"/>
                  </a:lnTo>
                  <a:lnTo>
                    <a:pt x="63700" y="1226312"/>
                  </a:lnTo>
                  <a:lnTo>
                    <a:pt x="41656" y="1226312"/>
                  </a:lnTo>
                  <a:lnTo>
                    <a:pt x="31242" y="1219073"/>
                  </a:lnTo>
                  <a:lnTo>
                    <a:pt x="38531" y="1208662"/>
                  </a:lnTo>
                  <a:lnTo>
                    <a:pt x="12446" y="1190371"/>
                  </a:lnTo>
                  <a:close/>
                </a:path>
                <a:path w="895350" h="1275079">
                  <a:moveTo>
                    <a:pt x="38531" y="1208662"/>
                  </a:moveTo>
                  <a:lnTo>
                    <a:pt x="31242" y="1219073"/>
                  </a:lnTo>
                  <a:lnTo>
                    <a:pt x="41656" y="1226312"/>
                  </a:lnTo>
                  <a:lnTo>
                    <a:pt x="48915" y="1215944"/>
                  </a:lnTo>
                  <a:lnTo>
                    <a:pt x="38531" y="1208662"/>
                  </a:lnTo>
                  <a:close/>
                </a:path>
                <a:path w="895350" h="1275079">
                  <a:moveTo>
                    <a:pt x="48915" y="1215944"/>
                  </a:moveTo>
                  <a:lnTo>
                    <a:pt x="41656" y="1226312"/>
                  </a:lnTo>
                  <a:lnTo>
                    <a:pt x="63700" y="1226312"/>
                  </a:lnTo>
                  <a:lnTo>
                    <a:pt x="48915" y="1215944"/>
                  </a:lnTo>
                  <a:close/>
                </a:path>
                <a:path w="895350" h="1275079">
                  <a:moveTo>
                    <a:pt x="884809" y="0"/>
                  </a:moveTo>
                  <a:lnTo>
                    <a:pt x="38531" y="1208662"/>
                  </a:lnTo>
                  <a:lnTo>
                    <a:pt x="48915" y="1215944"/>
                  </a:lnTo>
                  <a:lnTo>
                    <a:pt x="895223" y="7366"/>
                  </a:lnTo>
                  <a:lnTo>
                    <a:pt x="8848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8991C807-B284-A243-A7AE-50C345EAC166}"/>
                </a:ext>
              </a:extLst>
            </p:cNvPr>
            <p:cNvSpPr/>
            <p:nvPr/>
          </p:nvSpPr>
          <p:spPr>
            <a:xfrm>
              <a:off x="9719945" y="3680460"/>
              <a:ext cx="612775" cy="2342515"/>
            </a:xfrm>
            <a:custGeom>
              <a:avLst/>
              <a:gdLst/>
              <a:ahLst/>
              <a:cxnLst/>
              <a:rect l="l" t="t" r="r" b="b"/>
              <a:pathLst>
                <a:path w="612775" h="2342515">
                  <a:moveTo>
                    <a:pt x="0" y="2259203"/>
                  </a:moveTo>
                  <a:lnTo>
                    <a:pt x="18414" y="2342388"/>
                  </a:lnTo>
                  <a:lnTo>
                    <a:pt x="69976" y="2282355"/>
                  </a:lnTo>
                  <a:lnTo>
                    <a:pt x="40004" y="2282355"/>
                  </a:lnTo>
                  <a:lnTo>
                    <a:pt x="27685" y="2279256"/>
                  </a:lnTo>
                  <a:lnTo>
                    <a:pt x="30782" y="2266935"/>
                  </a:lnTo>
                  <a:lnTo>
                    <a:pt x="0" y="2259203"/>
                  </a:lnTo>
                  <a:close/>
                </a:path>
                <a:path w="612775" h="2342515">
                  <a:moveTo>
                    <a:pt x="30782" y="2266935"/>
                  </a:moveTo>
                  <a:lnTo>
                    <a:pt x="27685" y="2279256"/>
                  </a:lnTo>
                  <a:lnTo>
                    <a:pt x="40004" y="2282355"/>
                  </a:lnTo>
                  <a:lnTo>
                    <a:pt x="43102" y="2270030"/>
                  </a:lnTo>
                  <a:lnTo>
                    <a:pt x="30782" y="2266935"/>
                  </a:lnTo>
                  <a:close/>
                </a:path>
                <a:path w="612775" h="2342515">
                  <a:moveTo>
                    <a:pt x="43102" y="2270030"/>
                  </a:moveTo>
                  <a:lnTo>
                    <a:pt x="40004" y="2282355"/>
                  </a:lnTo>
                  <a:lnTo>
                    <a:pt x="69976" y="2282355"/>
                  </a:lnTo>
                  <a:lnTo>
                    <a:pt x="73913" y="2277770"/>
                  </a:lnTo>
                  <a:lnTo>
                    <a:pt x="43102" y="2270030"/>
                  </a:lnTo>
                  <a:close/>
                </a:path>
                <a:path w="612775" h="2342515">
                  <a:moveTo>
                    <a:pt x="600582" y="0"/>
                  </a:moveTo>
                  <a:lnTo>
                    <a:pt x="30782" y="2266935"/>
                  </a:lnTo>
                  <a:lnTo>
                    <a:pt x="43102" y="2270030"/>
                  </a:lnTo>
                  <a:lnTo>
                    <a:pt x="612775" y="3047"/>
                  </a:lnTo>
                  <a:lnTo>
                    <a:pt x="6005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4FA32B3F-391E-6F4B-9789-3AFC6E28EFE6}"/>
                </a:ext>
              </a:extLst>
            </p:cNvPr>
            <p:cNvSpPr txBox="1"/>
            <p:nvPr/>
          </p:nvSpPr>
          <p:spPr>
            <a:xfrm>
              <a:off x="9271761" y="4509261"/>
              <a:ext cx="18669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spc="-165" dirty="0">
                  <a:latin typeface="Times New Roman"/>
                  <a:cs typeface="Times New Roman"/>
                </a:rPr>
                <a:t>V</a:t>
              </a:r>
              <a:r>
                <a:rPr sz="1350" spc="22" baseline="-21604" dirty="0">
                  <a:latin typeface="Times New Roman"/>
                  <a:cs typeface="Times New Roman"/>
                </a:rPr>
                <a:t>a</a:t>
              </a:r>
              <a:endParaRPr sz="1350" baseline="-21604">
                <a:latin typeface="Times New Roman"/>
                <a:cs typeface="Times New Roman"/>
              </a:endParaRPr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1583882D-97D1-2940-BFFE-0D3227358B27}"/>
                </a:ext>
              </a:extLst>
            </p:cNvPr>
            <p:cNvSpPr txBox="1"/>
            <p:nvPr/>
          </p:nvSpPr>
          <p:spPr>
            <a:xfrm>
              <a:off x="9920985" y="5735218"/>
              <a:ext cx="21336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spc="-10" dirty="0">
                  <a:latin typeface="Times New Roman"/>
                  <a:cs typeface="Times New Roman"/>
                </a:rPr>
                <a:t>V</a:t>
              </a:r>
              <a:r>
                <a:rPr sz="1350" spc="22" baseline="-21604" dirty="0">
                  <a:latin typeface="Times New Roman"/>
                  <a:cs typeface="Times New Roman"/>
                </a:rPr>
                <a:t>b</a:t>
              </a:r>
              <a:endParaRPr sz="1350" baseline="-21604">
                <a:latin typeface="Times New Roman"/>
                <a:cs typeface="Times New Roman"/>
              </a:endParaRPr>
            </a:p>
          </p:txBody>
        </p:sp>
        <p:sp>
          <p:nvSpPr>
            <p:cNvPr id="37" name="object 23">
              <a:extLst>
                <a:ext uri="{FF2B5EF4-FFF2-40B4-BE49-F238E27FC236}">
                  <a16:creationId xmlns:a16="http://schemas.microsoft.com/office/drawing/2014/main" id="{49546331-2563-BC4E-86CD-18120A20E9BD}"/>
                </a:ext>
              </a:extLst>
            </p:cNvPr>
            <p:cNvSpPr txBox="1"/>
            <p:nvPr/>
          </p:nvSpPr>
          <p:spPr>
            <a:xfrm>
              <a:off x="8334883" y="3356610"/>
              <a:ext cx="104775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sz="1400" dirty="0">
                  <a:latin typeface="Times New Roman"/>
                  <a:cs typeface="Times New Roman"/>
                </a:rPr>
                <a:t>a</a:t>
              </a:r>
              <a:endParaRPr sz="1400">
                <a:latin typeface="Times New Roman"/>
                <a:cs typeface="Times New Roman"/>
              </a:endParaRPr>
            </a:p>
          </p:txBody>
        </p:sp>
        <p:sp>
          <p:nvSpPr>
            <p:cNvPr id="38" name="object 24">
              <a:extLst>
                <a:ext uri="{FF2B5EF4-FFF2-40B4-BE49-F238E27FC236}">
                  <a16:creationId xmlns:a16="http://schemas.microsoft.com/office/drawing/2014/main" id="{B54EA492-9CD0-EE45-A9F1-7E4A7B1D671E}"/>
                </a:ext>
              </a:extLst>
            </p:cNvPr>
            <p:cNvSpPr txBox="1"/>
            <p:nvPr/>
          </p:nvSpPr>
          <p:spPr>
            <a:xfrm>
              <a:off x="8022083" y="3553460"/>
              <a:ext cx="114935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sz="1400" dirty="0">
                  <a:latin typeface="Times New Roman"/>
                  <a:cs typeface="Times New Roman"/>
                </a:rPr>
                <a:t>b</a:t>
              </a:r>
              <a:endParaRPr sz="1400">
                <a:latin typeface="Times New Roman"/>
                <a:cs typeface="Times New Roman"/>
              </a:endParaRPr>
            </a:p>
          </p:txBody>
        </p:sp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F2C45778-B041-2A42-A6AB-3DCB554D3F26}"/>
                </a:ext>
              </a:extLst>
            </p:cNvPr>
            <p:cNvSpPr txBox="1"/>
            <p:nvPr/>
          </p:nvSpPr>
          <p:spPr>
            <a:xfrm>
              <a:off x="7687183" y="2713483"/>
              <a:ext cx="365760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sz="1400" dirty="0">
                  <a:latin typeface="Tahoma"/>
                  <a:cs typeface="Tahoma"/>
                </a:rPr>
                <a:t>light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40" name="object 26">
              <a:extLst>
                <a:ext uri="{FF2B5EF4-FFF2-40B4-BE49-F238E27FC236}">
                  <a16:creationId xmlns:a16="http://schemas.microsoft.com/office/drawing/2014/main" id="{A2A51B9C-AD52-3143-93A3-BE8A28FEC375}"/>
                </a:ext>
              </a:extLst>
            </p:cNvPr>
            <p:cNvSpPr txBox="1"/>
            <p:nvPr/>
          </p:nvSpPr>
          <p:spPr>
            <a:xfrm>
              <a:off x="10135616" y="3289808"/>
              <a:ext cx="300990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sz="1400" dirty="0">
                  <a:latin typeface="Tahoma"/>
                  <a:cs typeface="Tahoma"/>
                </a:rPr>
                <a:t>e</a:t>
              </a:r>
              <a:r>
                <a:rPr sz="1400" spc="-20" dirty="0">
                  <a:latin typeface="Tahoma"/>
                  <a:cs typeface="Tahoma"/>
                </a:rPr>
                <a:t>y</a:t>
              </a:r>
              <a:r>
                <a:rPr sz="1400" dirty="0">
                  <a:latin typeface="Tahoma"/>
                  <a:cs typeface="Tahoma"/>
                </a:rPr>
                <a:t>e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41" name="object 27">
              <a:extLst>
                <a:ext uri="{FF2B5EF4-FFF2-40B4-BE49-F238E27FC236}">
                  <a16:creationId xmlns:a16="http://schemas.microsoft.com/office/drawing/2014/main" id="{DE002E75-8E88-674A-AF0B-34F124124342}"/>
                </a:ext>
              </a:extLst>
            </p:cNvPr>
            <p:cNvSpPr txBox="1"/>
            <p:nvPr/>
          </p:nvSpPr>
          <p:spPr>
            <a:xfrm>
              <a:off x="6678929" y="4299584"/>
              <a:ext cx="118364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600" spc="-10" dirty="0">
                  <a:latin typeface="Tahoma"/>
                  <a:cs typeface="Tahoma"/>
                </a:rPr>
                <a:t>Shadow</a:t>
              </a:r>
              <a:r>
                <a:rPr sz="1600" spc="-55" dirty="0">
                  <a:latin typeface="Tahoma"/>
                  <a:cs typeface="Tahoma"/>
                </a:rPr>
                <a:t> </a:t>
              </a:r>
              <a:r>
                <a:rPr sz="1600" spc="-5" dirty="0">
                  <a:latin typeface="Tahoma"/>
                  <a:cs typeface="Tahoma"/>
                </a:rPr>
                <a:t>map</a:t>
              </a:r>
              <a:endParaRPr sz="1600">
                <a:latin typeface="Tahoma"/>
                <a:cs typeface="Tahoma"/>
              </a:endParaRPr>
            </a:p>
          </p:txBody>
        </p:sp>
        <p:sp>
          <p:nvSpPr>
            <p:cNvPr id="42" name="object 28">
              <a:extLst>
                <a:ext uri="{FF2B5EF4-FFF2-40B4-BE49-F238E27FC236}">
                  <a16:creationId xmlns:a16="http://schemas.microsoft.com/office/drawing/2014/main" id="{4D9AD1A8-C92E-1B43-AB50-F3665730CB9F}"/>
                </a:ext>
              </a:extLst>
            </p:cNvPr>
            <p:cNvSpPr/>
            <p:nvPr/>
          </p:nvSpPr>
          <p:spPr>
            <a:xfrm>
              <a:off x="7459090" y="3977640"/>
              <a:ext cx="222250" cy="364490"/>
            </a:xfrm>
            <a:custGeom>
              <a:avLst/>
              <a:gdLst/>
              <a:ahLst/>
              <a:cxnLst/>
              <a:rect l="l" t="t" r="r" b="b"/>
              <a:pathLst>
                <a:path w="222250" h="364489">
                  <a:moveTo>
                    <a:pt x="177242" y="62073"/>
                  </a:moveTo>
                  <a:lnTo>
                    <a:pt x="0" y="357886"/>
                  </a:lnTo>
                  <a:lnTo>
                    <a:pt x="10922" y="364490"/>
                  </a:lnTo>
                  <a:lnTo>
                    <a:pt x="188186" y="68639"/>
                  </a:lnTo>
                  <a:lnTo>
                    <a:pt x="177242" y="62073"/>
                  </a:lnTo>
                  <a:close/>
                </a:path>
                <a:path w="222250" h="364489">
                  <a:moveTo>
                    <a:pt x="217967" y="51181"/>
                  </a:moveTo>
                  <a:lnTo>
                    <a:pt x="183769" y="51181"/>
                  </a:lnTo>
                  <a:lnTo>
                    <a:pt x="194691" y="57785"/>
                  </a:lnTo>
                  <a:lnTo>
                    <a:pt x="188186" y="68639"/>
                  </a:lnTo>
                  <a:lnTo>
                    <a:pt x="215392" y="84962"/>
                  </a:lnTo>
                  <a:lnTo>
                    <a:pt x="217967" y="51181"/>
                  </a:lnTo>
                  <a:close/>
                </a:path>
                <a:path w="222250" h="364489">
                  <a:moveTo>
                    <a:pt x="183769" y="51181"/>
                  </a:moveTo>
                  <a:lnTo>
                    <a:pt x="177242" y="62073"/>
                  </a:lnTo>
                  <a:lnTo>
                    <a:pt x="188186" y="68639"/>
                  </a:lnTo>
                  <a:lnTo>
                    <a:pt x="194691" y="57785"/>
                  </a:lnTo>
                  <a:lnTo>
                    <a:pt x="183769" y="51181"/>
                  </a:lnTo>
                  <a:close/>
                </a:path>
                <a:path w="222250" h="364489">
                  <a:moveTo>
                    <a:pt x="221869" y="0"/>
                  </a:moveTo>
                  <a:lnTo>
                    <a:pt x="149987" y="45720"/>
                  </a:lnTo>
                  <a:lnTo>
                    <a:pt x="177242" y="62073"/>
                  </a:lnTo>
                  <a:lnTo>
                    <a:pt x="183769" y="51181"/>
                  </a:lnTo>
                  <a:lnTo>
                    <a:pt x="217967" y="51181"/>
                  </a:lnTo>
                  <a:lnTo>
                    <a:pt x="2218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9">
              <a:extLst>
                <a:ext uri="{FF2B5EF4-FFF2-40B4-BE49-F238E27FC236}">
                  <a16:creationId xmlns:a16="http://schemas.microsoft.com/office/drawing/2014/main" id="{CC0140EC-2137-2D4B-B24F-D7E6CEEA5F67}"/>
                </a:ext>
              </a:extLst>
            </p:cNvPr>
            <p:cNvSpPr/>
            <p:nvPr/>
          </p:nvSpPr>
          <p:spPr>
            <a:xfrm>
              <a:off x="8918448" y="4841748"/>
              <a:ext cx="820419" cy="1161415"/>
            </a:xfrm>
            <a:custGeom>
              <a:avLst/>
              <a:gdLst/>
              <a:ahLst/>
              <a:cxnLst/>
              <a:rect l="l" t="t" r="r" b="b"/>
              <a:pathLst>
                <a:path w="820420" h="1161414">
                  <a:moveTo>
                    <a:pt x="0" y="0"/>
                  </a:moveTo>
                  <a:lnTo>
                    <a:pt x="819911" y="1161288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0">
              <a:extLst>
                <a:ext uri="{FF2B5EF4-FFF2-40B4-BE49-F238E27FC236}">
                  <a16:creationId xmlns:a16="http://schemas.microsoft.com/office/drawing/2014/main" id="{14B3A314-69DD-A743-89D2-E708C51701B4}"/>
                </a:ext>
              </a:extLst>
            </p:cNvPr>
            <p:cNvSpPr/>
            <p:nvPr/>
          </p:nvSpPr>
          <p:spPr>
            <a:xfrm>
              <a:off x="9697973" y="3978402"/>
              <a:ext cx="721360" cy="417830"/>
            </a:xfrm>
            <a:custGeom>
              <a:avLst/>
              <a:gdLst/>
              <a:ahLst/>
              <a:cxnLst/>
              <a:rect l="l" t="t" r="r" b="b"/>
              <a:pathLst>
                <a:path w="721359" h="417829">
                  <a:moveTo>
                    <a:pt x="720851" y="417575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4">
              <a:extLst>
                <a:ext uri="{FF2B5EF4-FFF2-40B4-BE49-F238E27FC236}">
                  <a16:creationId xmlns:a16="http://schemas.microsoft.com/office/drawing/2014/main" id="{194454FC-88B8-DE43-8326-CDECEC6E7616}"/>
                </a:ext>
              </a:extLst>
            </p:cNvPr>
            <p:cNvSpPr/>
            <p:nvPr/>
          </p:nvSpPr>
          <p:spPr>
            <a:xfrm>
              <a:off x="8257031" y="2825496"/>
              <a:ext cx="1588770" cy="1804035"/>
            </a:xfrm>
            <a:custGeom>
              <a:avLst/>
              <a:gdLst/>
              <a:ahLst/>
              <a:cxnLst/>
              <a:rect l="l" t="t" r="r" b="b"/>
              <a:pathLst>
                <a:path w="1588770" h="1804035">
                  <a:moveTo>
                    <a:pt x="55147" y="52995"/>
                  </a:moveTo>
                  <a:lnTo>
                    <a:pt x="45623" y="61378"/>
                  </a:lnTo>
                  <a:lnTo>
                    <a:pt x="1578610" y="1804034"/>
                  </a:lnTo>
                  <a:lnTo>
                    <a:pt x="1588262" y="1795652"/>
                  </a:lnTo>
                  <a:lnTo>
                    <a:pt x="55147" y="52995"/>
                  </a:lnTo>
                  <a:close/>
                </a:path>
                <a:path w="1588770" h="1804035">
                  <a:moveTo>
                    <a:pt x="0" y="0"/>
                  </a:moveTo>
                  <a:lnTo>
                    <a:pt x="21717" y="82423"/>
                  </a:lnTo>
                  <a:lnTo>
                    <a:pt x="45623" y="61378"/>
                  </a:lnTo>
                  <a:lnTo>
                    <a:pt x="37211" y="51815"/>
                  </a:lnTo>
                  <a:lnTo>
                    <a:pt x="46736" y="43433"/>
                  </a:lnTo>
                  <a:lnTo>
                    <a:pt x="66009" y="43433"/>
                  </a:lnTo>
                  <a:lnTo>
                    <a:pt x="78994" y="32003"/>
                  </a:lnTo>
                  <a:lnTo>
                    <a:pt x="0" y="0"/>
                  </a:lnTo>
                  <a:close/>
                </a:path>
                <a:path w="1588770" h="1804035">
                  <a:moveTo>
                    <a:pt x="46736" y="43433"/>
                  </a:moveTo>
                  <a:lnTo>
                    <a:pt x="37211" y="51815"/>
                  </a:lnTo>
                  <a:lnTo>
                    <a:pt x="45623" y="61378"/>
                  </a:lnTo>
                  <a:lnTo>
                    <a:pt x="55147" y="52995"/>
                  </a:lnTo>
                  <a:lnTo>
                    <a:pt x="46736" y="43433"/>
                  </a:lnTo>
                  <a:close/>
                </a:path>
                <a:path w="1588770" h="1804035">
                  <a:moveTo>
                    <a:pt x="66009" y="43433"/>
                  </a:moveTo>
                  <a:lnTo>
                    <a:pt x="46736" y="43433"/>
                  </a:lnTo>
                  <a:lnTo>
                    <a:pt x="55147" y="52995"/>
                  </a:lnTo>
                  <a:lnTo>
                    <a:pt x="66009" y="43433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5">
              <a:extLst>
                <a:ext uri="{FF2B5EF4-FFF2-40B4-BE49-F238E27FC236}">
                  <a16:creationId xmlns:a16="http://schemas.microsoft.com/office/drawing/2014/main" id="{C7F0479B-9986-6240-8F33-3ABD21BDB5B5}"/>
                </a:ext>
              </a:extLst>
            </p:cNvPr>
            <p:cNvSpPr txBox="1"/>
            <p:nvPr/>
          </p:nvSpPr>
          <p:spPr>
            <a:xfrm>
              <a:off x="8623807" y="3002408"/>
              <a:ext cx="132080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sz="1400" dirty="0">
                  <a:latin typeface="Tahoma"/>
                  <a:cs typeface="Tahoma"/>
                </a:rPr>
                <a:t>z</a:t>
              </a:r>
              <a:r>
                <a:rPr sz="1350" spc="7" baseline="-21604" dirty="0">
                  <a:latin typeface="Tahoma"/>
                  <a:cs typeface="Tahoma"/>
                </a:rPr>
                <a:t>l</a:t>
              </a:r>
              <a:endParaRPr sz="1350" baseline="-21604">
                <a:latin typeface="Tahoma"/>
                <a:cs typeface="Tahoma"/>
              </a:endParaRPr>
            </a:p>
          </p:txBody>
        </p:sp>
        <p:sp>
          <p:nvSpPr>
            <p:cNvPr id="47" name="object 36">
              <a:extLst>
                <a:ext uri="{FF2B5EF4-FFF2-40B4-BE49-F238E27FC236}">
                  <a16:creationId xmlns:a16="http://schemas.microsoft.com/office/drawing/2014/main" id="{E5133CB2-37BC-2949-907D-6664BB3193BF}"/>
                </a:ext>
              </a:extLst>
            </p:cNvPr>
            <p:cNvSpPr/>
            <p:nvPr/>
          </p:nvSpPr>
          <p:spPr>
            <a:xfrm>
              <a:off x="7034022" y="6035802"/>
              <a:ext cx="3240405" cy="0"/>
            </a:xfrm>
            <a:custGeom>
              <a:avLst/>
              <a:gdLst/>
              <a:ahLst/>
              <a:cxnLst/>
              <a:rect l="l" t="t" r="r" b="b"/>
              <a:pathLst>
                <a:path w="3240404">
                  <a:moveTo>
                    <a:pt x="0" y="0"/>
                  </a:moveTo>
                  <a:lnTo>
                    <a:pt x="3240024" y="0"/>
                  </a:lnTo>
                </a:path>
              </a:pathLst>
            </a:custGeom>
            <a:ln w="38100">
              <a:solidFill>
                <a:srgbClr val="E0E6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047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B6FEC606-F1A9-0E44-B00D-A3198746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4355794" cy="4087209"/>
          </a:xfrm>
        </p:spPr>
        <p:txBody>
          <a:bodyPr/>
          <a:lstStyle/>
          <a:p>
            <a:r>
              <a:rPr lang="en-US" dirty="0"/>
              <a:t>All about lights</a:t>
            </a:r>
          </a:p>
          <a:p>
            <a:pPr lvl="1"/>
            <a:r>
              <a:rPr lang="en-US" dirty="0"/>
              <a:t>When light (photons) hit a surface we have three different interactions</a:t>
            </a:r>
          </a:p>
          <a:p>
            <a:pPr lvl="2"/>
            <a:r>
              <a:rPr lang="en-US" dirty="0"/>
              <a:t>Reflection</a:t>
            </a:r>
          </a:p>
          <a:p>
            <a:pPr lvl="2"/>
            <a:r>
              <a:rPr lang="en-US" dirty="0"/>
              <a:t>Absorption</a:t>
            </a:r>
          </a:p>
          <a:p>
            <a:pPr lvl="2"/>
            <a:r>
              <a:rPr lang="en-US" dirty="0"/>
              <a:t>Transmittance</a:t>
            </a:r>
          </a:p>
        </p:txBody>
      </p:sp>
      <p:sp>
        <p:nvSpPr>
          <p:cNvPr id="96" name="Content Placeholder 95">
            <a:extLst>
              <a:ext uri="{FF2B5EF4-FFF2-40B4-BE49-F238E27FC236}">
                <a16:creationId xmlns:a16="http://schemas.microsoft.com/office/drawing/2014/main" id="{6B9DB60A-6119-6B40-8DAB-39DCB76103E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56588" y="6251027"/>
            <a:ext cx="6429179" cy="321469"/>
          </a:xfrm>
        </p:spPr>
        <p:txBody>
          <a:bodyPr/>
          <a:lstStyle/>
          <a:p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AA15816-C5AD-724B-B70B-0778D918638D}"/>
              </a:ext>
            </a:extLst>
          </p:cNvPr>
          <p:cNvGrpSpPr/>
          <p:nvPr/>
        </p:nvGrpSpPr>
        <p:grpSpPr>
          <a:xfrm>
            <a:off x="4517038" y="762000"/>
            <a:ext cx="7370162" cy="5208734"/>
            <a:chOff x="3570667" y="1035824"/>
            <a:chExt cx="7370162" cy="520873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E415EF4-78C3-B943-9049-F7B45EBED418}"/>
                </a:ext>
              </a:extLst>
            </p:cNvPr>
            <p:cNvGrpSpPr/>
            <p:nvPr/>
          </p:nvGrpSpPr>
          <p:grpSpPr>
            <a:xfrm>
              <a:off x="3570667" y="1035824"/>
              <a:ext cx="7370162" cy="5208734"/>
              <a:chOff x="3570668" y="1047504"/>
              <a:chExt cx="7370162" cy="5208734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4405690" y="3434897"/>
                <a:ext cx="4900374" cy="1225619"/>
              </a:xfrm>
              <a:custGeom>
                <a:avLst/>
                <a:gdLst/>
                <a:ahLst/>
                <a:cxnLst/>
                <a:rect l="l" t="t" r="r" b="b"/>
                <a:pathLst>
                  <a:path w="2962910" h="741045">
                    <a:moveTo>
                      <a:pt x="0" y="740663"/>
                    </a:moveTo>
                    <a:lnTo>
                      <a:pt x="2962656" y="740663"/>
                    </a:lnTo>
                    <a:lnTo>
                      <a:pt x="2962656" y="0"/>
                    </a:lnTo>
                    <a:lnTo>
                      <a:pt x="0" y="0"/>
                    </a:lnTo>
                    <a:lnTo>
                      <a:pt x="0" y="740663"/>
                    </a:lnTo>
                    <a:close/>
                  </a:path>
                </a:pathLst>
              </a:custGeom>
              <a:solidFill>
                <a:srgbClr val="C0C0C0">
                  <a:alpha val="50195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4405690" y="3434897"/>
                <a:ext cx="4900374" cy="1225619"/>
              </a:xfrm>
              <a:custGeom>
                <a:avLst/>
                <a:gdLst/>
                <a:ahLst/>
                <a:cxnLst/>
                <a:rect l="l" t="t" r="r" b="b"/>
                <a:pathLst>
                  <a:path w="2962910" h="741045">
                    <a:moveTo>
                      <a:pt x="0" y="740663"/>
                    </a:moveTo>
                    <a:lnTo>
                      <a:pt x="2962656" y="740663"/>
                    </a:lnTo>
                    <a:lnTo>
                      <a:pt x="2962656" y="0"/>
                    </a:lnTo>
                    <a:lnTo>
                      <a:pt x="0" y="0"/>
                    </a:lnTo>
                    <a:lnTo>
                      <a:pt x="0" y="740663"/>
                    </a:lnTo>
                    <a:close/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 txBox="1"/>
              <p:nvPr/>
            </p:nvSpPr>
            <p:spPr>
              <a:xfrm>
                <a:off x="8608452" y="1374997"/>
                <a:ext cx="160370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pc="-20" dirty="0">
                    <a:latin typeface="Arial" panose="020B0604020202020204" pitchFamily="34" charset="0"/>
                    <a:cs typeface="Arial" panose="020B0604020202020204" pitchFamily="34" charset="0"/>
                  </a:rPr>
                  <a:t>Incoming</a:t>
                </a:r>
                <a:r>
                  <a:rPr spc="8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pc="-20" dirty="0">
                    <a:latin typeface="Arial" panose="020B0604020202020204" pitchFamily="34" charset="0"/>
                    <a:cs typeface="Arial" panose="020B0604020202020204" pitchFamily="34" charset="0"/>
                  </a:rPr>
                  <a:t>Light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4395285" y="5689416"/>
                <a:ext cx="1845254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Transmitted</a:t>
                </a:r>
                <a:r>
                  <a:rPr spc="3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pc="-20" dirty="0">
                    <a:latin typeface="Arial" panose="020B0604020202020204" pitchFamily="34" charset="0"/>
                    <a:cs typeface="Arial" panose="020B0604020202020204" pitchFamily="34" charset="0"/>
                  </a:rPr>
                  <a:t>Light</a:t>
                </a:r>
                <a:r>
                  <a:rPr lang="en-US" spc="-20" dirty="0">
                    <a:latin typeface="Arial" panose="020B0604020202020204" pitchFamily="34" charset="0"/>
                    <a:cs typeface="Arial" panose="020B0604020202020204" pitchFamily="34" charset="0"/>
                  </a:rPr>
                  <a:t> (caustics)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5017632" y="2123296"/>
                <a:ext cx="160370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Reflected</a:t>
                </a:r>
                <a:r>
                  <a:rPr spc="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pc="-20" dirty="0">
                    <a:latin typeface="Arial" panose="020B0604020202020204" pitchFamily="34" charset="0"/>
                    <a:cs typeface="Arial" panose="020B0604020202020204" pitchFamily="34" charset="0"/>
                  </a:rPr>
                  <a:t>Light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bject 25"/>
              <p:cNvSpPr txBox="1"/>
              <p:nvPr/>
            </p:nvSpPr>
            <p:spPr>
              <a:xfrm>
                <a:off x="8461237" y="4735713"/>
                <a:ext cx="2479593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Scattering </a:t>
                </a:r>
                <a:r>
                  <a:rPr spc="-1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spc="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Emission</a:t>
                </a:r>
                <a:r>
                  <a:rPr lang="en-US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 (subsurface scattering)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452889" y="4196102"/>
                <a:ext cx="1576248" cy="618928"/>
              </a:xfrm>
              <a:custGeom>
                <a:avLst/>
                <a:gdLst/>
                <a:ahLst/>
                <a:cxnLst/>
                <a:rect l="l" t="t" r="r" b="b"/>
                <a:pathLst>
                  <a:path w="1359535" h="521335">
                    <a:moveTo>
                      <a:pt x="1359408" y="0"/>
                    </a:moveTo>
                    <a:lnTo>
                      <a:pt x="0" y="521207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 txBox="1"/>
              <p:nvPr/>
            </p:nvSpPr>
            <p:spPr>
              <a:xfrm>
                <a:off x="3570668" y="4779959"/>
                <a:ext cx="1930323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Internal</a:t>
                </a:r>
                <a:r>
                  <a:rPr spc="-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pc="-10" dirty="0">
                    <a:latin typeface="Arial" panose="020B0604020202020204" pitchFamily="34" charset="0"/>
                    <a:cs typeface="Arial" panose="020B0604020202020204" pitchFamily="34" charset="0"/>
                  </a:rPr>
                  <a:t>Reflection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bject 28"/>
              <p:cNvSpPr txBox="1"/>
              <p:nvPr/>
            </p:nvSpPr>
            <p:spPr>
              <a:xfrm>
                <a:off x="6731321" y="5305354"/>
                <a:ext cx="1171007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pc="-35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spc="-25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spc="-2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spc="5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spc="25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spc="-5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6175121" y="4342294"/>
                <a:ext cx="937856" cy="937856"/>
              </a:xfrm>
              <a:custGeom>
                <a:avLst/>
                <a:gdLst/>
                <a:ahLst/>
                <a:cxnLst/>
                <a:rect l="l" t="t" r="r" b="b"/>
                <a:pathLst>
                  <a:path w="567054" h="567054">
                    <a:moveTo>
                      <a:pt x="0" y="0"/>
                    </a:moveTo>
                    <a:lnTo>
                      <a:pt x="566927" y="566928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7940399" y="1047504"/>
                <a:ext cx="525601" cy="791874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AAC1FE-23D8-884D-BA81-428B1A9A6AF8}"/>
                </a:ext>
              </a:extLst>
            </p:cNvPr>
            <p:cNvCxnSpPr/>
            <p:nvPr/>
          </p:nvCxnSpPr>
          <p:spPr>
            <a:xfrm flipH="1">
              <a:off x="6374033" y="1839378"/>
              <a:ext cx="1566366" cy="1622615"/>
            </a:xfrm>
            <a:prstGeom prst="straightConnector1">
              <a:avLst/>
            </a:prstGeom>
            <a:ln w="76200">
              <a:tailEnd type="triangle"/>
            </a:ln>
            <a:effectLst>
              <a:glow rad="25400">
                <a:schemeClr val="tx1">
                  <a:alpha val="9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43E0CCE-5EB1-D34C-8684-FC12FE825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235" y="3055901"/>
              <a:ext cx="601223" cy="3730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2DA91DE-EE0B-3941-B927-AC7E6C282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4032" y="2760727"/>
              <a:ext cx="382222" cy="6671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FC64341-9223-6C4D-9FD8-D119A64A0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354" y="2728861"/>
              <a:ext cx="1" cy="73902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EEFC966-164F-D044-90EB-A490283D09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49529" y="2775843"/>
              <a:ext cx="411691" cy="6420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10B8A6F-3F1B-5848-9BB4-996960FDE3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8845" y="2497257"/>
              <a:ext cx="957607" cy="93174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DA24109-3571-8543-8FFD-1762CAAB2D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3821" y="3080129"/>
              <a:ext cx="611410" cy="35135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27C723-09C7-BA48-82FC-FCB9055C3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8909" y="3471267"/>
              <a:ext cx="240549" cy="118441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6AADFB-5583-3D4F-99EC-D189EC8F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8221" y="4683306"/>
              <a:ext cx="970688" cy="92220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588E003-0659-A843-BC03-B1F0C3C37D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89526" y="3904134"/>
              <a:ext cx="139383" cy="7515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78151DD-D89C-7D4F-BBF5-55A199785589}"/>
                </a:ext>
              </a:extLst>
            </p:cNvPr>
            <p:cNvCxnSpPr>
              <a:cxnSpLocks/>
            </p:cNvCxnSpPr>
            <p:nvPr/>
          </p:nvCxnSpPr>
          <p:spPr>
            <a:xfrm>
              <a:off x="6346453" y="3743659"/>
              <a:ext cx="2959192" cy="13548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0759D3C-76B7-FE45-8799-2D0E5035F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2037" y="3875113"/>
              <a:ext cx="441564" cy="40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4D50155-9F9C-6A41-B808-9C9513FBB236}"/>
                </a:ext>
              </a:extLst>
            </p:cNvPr>
            <p:cNvCxnSpPr>
              <a:cxnSpLocks/>
            </p:cNvCxnSpPr>
            <p:nvPr/>
          </p:nvCxnSpPr>
          <p:spPr>
            <a:xfrm>
              <a:off x="6229785" y="4214797"/>
              <a:ext cx="1588524" cy="4408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BA478BD-F283-DB42-92B7-5EF26F5DD7A1}"/>
                </a:ext>
              </a:extLst>
            </p:cNvPr>
            <p:cNvCxnSpPr>
              <a:cxnSpLocks/>
            </p:cNvCxnSpPr>
            <p:nvPr/>
          </p:nvCxnSpPr>
          <p:spPr>
            <a:xfrm>
              <a:off x="7794993" y="4683306"/>
              <a:ext cx="408206" cy="3038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2CBEEB4-6C93-D04B-866E-CB814F064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4307" y="4051799"/>
              <a:ext cx="1796468" cy="3355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28B09A1-C698-EA48-B026-58D0CF9C6C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56588" y="4068576"/>
              <a:ext cx="444269" cy="167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4F5CDAE-A7E4-824A-B61D-3D5E352B9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4"/>
          <a:stretch/>
        </p:blipFill>
        <p:spPr>
          <a:xfrm>
            <a:off x="1675395" y="5299611"/>
            <a:ext cx="3594799" cy="1558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3FB719-BC32-8845-BDF7-C1F1D9DE0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428" y="5092228"/>
            <a:ext cx="3139150" cy="17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00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893C3-99EE-6644-9A98-94EB3645DD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Map 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833BA9-E4CD-0C4D-BC9C-3806E807E8B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F3B492D-7A07-0648-966B-7779D653F688}"/>
              </a:ext>
            </a:extLst>
          </p:cNvPr>
          <p:cNvSpPr>
            <a:spLocks noChangeAspect="1"/>
          </p:cNvSpPr>
          <p:nvPr/>
        </p:nvSpPr>
        <p:spPr>
          <a:xfrm>
            <a:off x="6541921" y="1463040"/>
            <a:ext cx="4840634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296D0D5-550C-A24F-8A4B-1D4207BDE052}"/>
              </a:ext>
            </a:extLst>
          </p:cNvPr>
          <p:cNvSpPr>
            <a:spLocks noChangeAspect="1"/>
          </p:cNvSpPr>
          <p:nvPr/>
        </p:nvSpPr>
        <p:spPr>
          <a:xfrm>
            <a:off x="1076249" y="1463040"/>
            <a:ext cx="4658395" cy="3931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758A5BC-BEDF-0246-9012-A5C0B09BE8C2}"/>
              </a:ext>
            </a:extLst>
          </p:cNvPr>
          <p:cNvSpPr txBox="1"/>
          <p:nvPr/>
        </p:nvSpPr>
        <p:spPr>
          <a:xfrm>
            <a:off x="8218018" y="5394960"/>
            <a:ext cx="14884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sz="1400" spc="-10" dirty="0">
                <a:latin typeface="Arial" panose="020B0604020202020204" pitchFamily="34" charset="0"/>
                <a:cs typeface="Arial" panose="020B0604020202020204" pitchFamily="34" charset="0"/>
              </a:rPr>
              <a:t>Eye’s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point of</a:t>
            </a:r>
            <a:r>
              <a:rPr sz="1400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20C63435-876A-6348-A89E-F33B3E85598C}"/>
              </a:ext>
            </a:extLst>
          </p:cNvPr>
          <p:cNvSpPr txBox="1"/>
          <p:nvPr/>
        </p:nvSpPr>
        <p:spPr>
          <a:xfrm>
            <a:off x="2624396" y="5394960"/>
            <a:ext cx="15621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Lights point of</a:t>
            </a:r>
            <a:r>
              <a:rPr sz="1400"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BE589FD2-BCD8-B84B-BA22-F24D3C471040}"/>
              </a:ext>
            </a:extLst>
          </p:cNvPr>
          <p:cNvSpPr txBox="1"/>
          <p:nvPr/>
        </p:nvSpPr>
        <p:spPr>
          <a:xfrm>
            <a:off x="10492221" y="1068781"/>
            <a:ext cx="15722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r>
              <a:rPr lang="en-US" sz="1400" spc="-5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sz="1400" spc="-5" dirty="0">
                <a:latin typeface="Arial" panose="020B0604020202020204" pitchFamily="34" charset="0"/>
                <a:cs typeface="Arial" panose="020B0604020202020204" pitchFamily="34" charset="0"/>
              </a:rPr>
              <a:t>ource</a:t>
            </a:r>
            <a:r>
              <a:rPr lang="en-US" sz="1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E7C03A-9F41-4D40-BD31-6824D94B15D4}"/>
              </a:ext>
            </a:extLst>
          </p:cNvPr>
          <p:cNvCxnSpPr>
            <a:cxnSpLocks/>
          </p:cNvCxnSpPr>
          <p:nvPr/>
        </p:nvCxnSpPr>
        <p:spPr>
          <a:xfrm flipH="1">
            <a:off x="11098472" y="1319855"/>
            <a:ext cx="179879" cy="2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85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26A8BC9-E310-4A42-840D-FF35F3B4A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4200" y="827733"/>
            <a:ext cx="5943600" cy="5202536"/>
          </a:xfrm>
        </p:spPr>
        <p:txBody>
          <a:bodyPr/>
          <a:lstStyle/>
          <a:p>
            <a:r>
              <a:rPr lang="en-US" dirty="0"/>
              <a:t>Shadow Map: Advantages</a:t>
            </a:r>
          </a:p>
          <a:p>
            <a:pPr lvl="1"/>
            <a:r>
              <a:rPr lang="en-US" dirty="0"/>
              <a:t>Fast, supported by hardware</a:t>
            </a:r>
          </a:p>
          <a:p>
            <a:pPr lvl="1"/>
            <a:r>
              <a:rPr lang="en-US" dirty="0"/>
              <a:t>Extra pass on the geometry (without any shading)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D2EE8E2-4E17-F047-8B8A-AD6A916A9C1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588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C1D9B11-9C7F-0246-B089-56ED1A2C5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Shadow Map problems</a:t>
            </a:r>
          </a:p>
          <a:p>
            <a:pPr lvl="1"/>
            <a:r>
              <a:rPr lang="en-US" dirty="0"/>
              <a:t>Aliasing problems: resolution of the shadow buffer is limited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3F520B-77AA-0D41-B118-B9434605DA7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703831" y="3238500"/>
            <a:ext cx="4175760" cy="3195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5951220" y="3238500"/>
            <a:ext cx="4149122" cy="320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98731" y="2930906"/>
            <a:ext cx="105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1024x1024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78961" y="2935442"/>
            <a:ext cx="825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128x128</a:t>
            </a:r>
          </a:p>
        </p:txBody>
      </p:sp>
    </p:spTree>
    <p:extLst>
      <p:ext uri="{BB962C8B-B14F-4D97-AF65-F5344CB8AC3E}">
        <p14:creationId xmlns:p14="http://schemas.microsoft.com/office/powerpoint/2010/main" val="26118331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76A34E-6F45-784D-8866-C37A32A9C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7391400" cy="5202536"/>
          </a:xfrm>
        </p:spPr>
        <p:txBody>
          <a:bodyPr/>
          <a:lstStyle/>
          <a:p>
            <a:r>
              <a:rPr lang="en-US" dirty="0"/>
              <a:t>Shadow Map problems</a:t>
            </a:r>
          </a:p>
          <a:p>
            <a:pPr lvl="1"/>
            <a:r>
              <a:rPr lang="en-US" dirty="0"/>
              <a:t>Precision of the Shadow map (Acne)</a:t>
            </a:r>
          </a:p>
          <a:p>
            <a:pPr lvl="2"/>
            <a:r>
              <a:rPr lang="en-US" dirty="0"/>
              <a:t>Floating point precision: stored value in the shadow buffer have limited precision (8/16/24/32 bits)</a:t>
            </a:r>
          </a:p>
          <a:p>
            <a:pPr lvl="2"/>
            <a:r>
              <a:rPr lang="en-US" dirty="0"/>
              <a:t>Texture sampling location</a:t>
            </a:r>
          </a:p>
          <a:p>
            <a:pPr lvl="2"/>
            <a:r>
              <a:rPr lang="en-US" dirty="0"/>
              <a:t>The equality test suffers from poor imprecision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415BC6-B9DA-EB46-9F25-0ED92992A9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655118E3-C5E2-954C-A51A-12605AC7B0FA}"/>
              </a:ext>
            </a:extLst>
          </p:cNvPr>
          <p:cNvSpPr/>
          <p:nvPr/>
        </p:nvSpPr>
        <p:spPr>
          <a:xfrm>
            <a:off x="8708137" y="1557527"/>
            <a:ext cx="3102863" cy="2276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178AA99F-0CF3-F642-8337-20D2058401F3}"/>
              </a:ext>
            </a:extLst>
          </p:cNvPr>
          <p:cNvSpPr/>
          <p:nvPr/>
        </p:nvSpPr>
        <p:spPr>
          <a:xfrm>
            <a:off x="9718547" y="4076700"/>
            <a:ext cx="1345692" cy="1539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C4840EF4-EAEC-1A4D-82DE-A7DE1A172B4D}"/>
              </a:ext>
            </a:extLst>
          </p:cNvPr>
          <p:cNvSpPr/>
          <p:nvPr/>
        </p:nvSpPr>
        <p:spPr>
          <a:xfrm>
            <a:off x="9212580" y="2491740"/>
            <a:ext cx="433070" cy="216535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5" y="216408"/>
                </a:moveTo>
                <a:lnTo>
                  <a:pt x="324611" y="0"/>
                </a:lnTo>
                <a:lnTo>
                  <a:pt x="0" y="0"/>
                </a:lnTo>
                <a:lnTo>
                  <a:pt x="108203" y="216408"/>
                </a:lnTo>
                <a:lnTo>
                  <a:pt x="432815" y="21640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CD49E61B-7E98-4A4D-9C4F-9F2AA3A18376}"/>
              </a:ext>
            </a:extLst>
          </p:cNvPr>
          <p:cNvSpPr/>
          <p:nvPr/>
        </p:nvSpPr>
        <p:spPr>
          <a:xfrm>
            <a:off x="9308592" y="2705100"/>
            <a:ext cx="410209" cy="1371600"/>
          </a:xfrm>
          <a:custGeom>
            <a:avLst/>
            <a:gdLst/>
            <a:ahLst/>
            <a:cxnLst/>
            <a:rect l="l" t="t" r="r" b="b"/>
            <a:pathLst>
              <a:path w="410209" h="1371600">
                <a:moveTo>
                  <a:pt x="0" y="0"/>
                </a:moveTo>
                <a:lnTo>
                  <a:pt x="409955" y="13716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6DEF348A-34E9-FF43-8838-0F43E29F8BDF}"/>
              </a:ext>
            </a:extLst>
          </p:cNvPr>
          <p:cNvSpPr/>
          <p:nvPr/>
        </p:nvSpPr>
        <p:spPr>
          <a:xfrm>
            <a:off x="9645395" y="2708148"/>
            <a:ext cx="1438910" cy="1369060"/>
          </a:xfrm>
          <a:custGeom>
            <a:avLst/>
            <a:gdLst/>
            <a:ahLst/>
            <a:cxnLst/>
            <a:rect l="l" t="t" r="r" b="b"/>
            <a:pathLst>
              <a:path w="1438909" h="1369060">
                <a:moveTo>
                  <a:pt x="0" y="0"/>
                </a:moveTo>
                <a:lnTo>
                  <a:pt x="1438656" y="136855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3697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D1BE21-A5B0-8143-A946-B374382A9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2200" y="827733"/>
            <a:ext cx="7467600" cy="5202536"/>
          </a:xfrm>
        </p:spPr>
        <p:txBody>
          <a:bodyPr/>
          <a:lstStyle/>
          <a:p>
            <a:r>
              <a:rPr lang="en-US" dirty="0"/>
              <a:t>Shadow Map Problems</a:t>
            </a:r>
          </a:p>
          <a:p>
            <a:pPr lvl="1" algn="ctr"/>
            <a:r>
              <a:rPr lang="en-US" dirty="0"/>
              <a:t>Lots of advanced techniques to reduce the impact of these issues (they come at a cost)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87A77-B794-CB49-BFCB-70B062669EE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16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72EC30-F4B1-F742-A309-BE25B3C80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81000"/>
            <a:ext cx="5181600" cy="61555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Soft shadows</a:t>
            </a:r>
          </a:p>
          <a:p>
            <a:pPr lvl="1"/>
            <a:r>
              <a:rPr lang="en-US" dirty="0"/>
              <a:t>If light occupies an area, we should get soft shadows</a:t>
            </a:r>
          </a:p>
          <a:p>
            <a:pPr lvl="1"/>
            <a:r>
              <a:rPr lang="en-US" dirty="0"/>
              <a:t>Common approaches:</a:t>
            </a:r>
          </a:p>
          <a:p>
            <a:pPr lvl="2"/>
            <a:r>
              <a:rPr lang="en-US" dirty="0"/>
              <a:t>Raytracing, Radiosity</a:t>
            </a:r>
          </a:p>
          <a:p>
            <a:pPr lvl="2"/>
            <a:r>
              <a:rPr lang="en-US" dirty="0"/>
              <a:t>Sample an area light, by rendering shadows from several positions at the surface of the light and average the result (accumulation)</a:t>
            </a:r>
          </a:p>
          <a:p>
            <a:pPr lvl="2"/>
            <a:r>
              <a:rPr lang="en-US" dirty="0"/>
              <a:t>Jitter (sample) shadow test location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563AED-3BFF-5445-BB07-1570F6347C3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836DF8-DFAC-EF42-BC0A-D79BD700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489327"/>
            <a:ext cx="5715000" cy="325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CC2920-8D43-9846-927F-B34FD800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4" y="152400"/>
            <a:ext cx="4273551" cy="32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35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68E9A-F2AF-5147-A97A-2FFAD1E5DD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Soft Shadow 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47043-DB7B-DD43-B5E5-EB7924C32EA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00800" y="6172200"/>
            <a:ext cx="4784967" cy="685800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https://youtu.be/C70V0ugtoAw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https://youtu.be/g-AFYDhyN3w</a:t>
            </a:r>
            <a:r>
              <a:rPr lang="en-US" dirty="0"/>
              <a:t> </a:t>
            </a:r>
          </a:p>
        </p:txBody>
      </p:sp>
      <p:pic>
        <p:nvPicPr>
          <p:cNvPr id="5" name="Online Media 4" descr="Screen Space Soft Shadows">
            <a:hlinkClick r:id="" action="ppaction://media"/>
            <a:extLst>
              <a:ext uri="{FF2B5EF4-FFF2-40B4-BE49-F238E27FC236}">
                <a16:creationId xmlns:a16="http://schemas.microsoft.com/office/drawing/2014/main" id="{57580A99-CB06-7744-AF64-900F4CE0B0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3505201"/>
            <a:ext cx="5943600" cy="3343275"/>
          </a:xfrm>
          <a:prstGeom prst="rect">
            <a:avLst/>
          </a:prstGeom>
        </p:spPr>
      </p:pic>
      <p:pic>
        <p:nvPicPr>
          <p:cNvPr id="6" name="Online Media 5" descr="Percentage-Closer Soft Shadows (PCSS)">
            <a:hlinkClick r:id="" action="ppaction://media"/>
            <a:extLst>
              <a:ext uri="{FF2B5EF4-FFF2-40B4-BE49-F238E27FC236}">
                <a16:creationId xmlns:a16="http://schemas.microsoft.com/office/drawing/2014/main" id="{A0954A65-DCE3-B749-8804-4A79ACD01CC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6248402" y="1047504"/>
            <a:ext cx="5943600" cy="3343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FC002-5EF9-4841-A4CF-F8DE7C968F7B}"/>
              </a:ext>
            </a:extLst>
          </p:cNvPr>
          <p:cNvSpPr txBox="1"/>
          <p:nvPr/>
        </p:nvSpPr>
        <p:spPr>
          <a:xfrm>
            <a:off x="9506393" y="4390779"/>
            <a:ext cx="268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Percentage Closer Filtering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E4DC0-CBCC-AB4B-96AB-5496BC53B3BB}"/>
              </a:ext>
            </a:extLst>
          </p:cNvPr>
          <p:cNvSpPr txBox="1"/>
          <p:nvPr/>
        </p:nvSpPr>
        <p:spPr>
          <a:xfrm>
            <a:off x="0" y="3135869"/>
            <a:ext cx="273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 Space Soft Shadows</a:t>
            </a:r>
          </a:p>
        </p:txBody>
      </p:sp>
    </p:spTree>
    <p:extLst>
      <p:ext uri="{BB962C8B-B14F-4D97-AF65-F5344CB8AC3E}">
        <p14:creationId xmlns:p14="http://schemas.microsoft.com/office/powerpoint/2010/main" val="336923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90577F-7CAE-2B49-AB45-340BD0571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0700" y="827733"/>
            <a:ext cx="8610600" cy="5202536"/>
          </a:xfrm>
        </p:spPr>
        <p:txBody>
          <a:bodyPr/>
          <a:lstStyle/>
          <a:p>
            <a:r>
              <a:rPr lang="en-US" dirty="0"/>
              <a:t>Forward shading vs deferred shading</a:t>
            </a:r>
          </a:p>
          <a:p>
            <a:pPr lvl="1"/>
            <a:r>
              <a:rPr lang="en-US" dirty="0"/>
              <a:t>Forward shading</a:t>
            </a:r>
          </a:p>
          <a:p>
            <a:pPr lvl="2"/>
            <a:r>
              <a:rPr lang="en-US" dirty="0"/>
              <a:t>Lighting calculations performed for all fragments on all geometries</a:t>
            </a:r>
          </a:p>
          <a:p>
            <a:pPr lvl="1"/>
            <a:r>
              <a:rPr lang="en-US" dirty="0"/>
              <a:t>Deferred shading</a:t>
            </a:r>
          </a:p>
          <a:p>
            <a:pPr lvl="2"/>
            <a:r>
              <a:rPr lang="en-US" dirty="0"/>
              <a:t>Lighting calculations only on visible fragments as a postprocess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F5AFBC-8108-B64D-ADE5-16BBB4E8BEA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65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B96D4B-7235-FF4E-B8B1-7D8B2630A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429178" cy="5202536"/>
          </a:xfrm>
        </p:spPr>
        <p:txBody>
          <a:bodyPr/>
          <a:lstStyle/>
          <a:p>
            <a:r>
              <a:rPr lang="en-US" dirty="0"/>
              <a:t>Deferred Shading</a:t>
            </a:r>
          </a:p>
          <a:p>
            <a:pPr lvl="1"/>
            <a:r>
              <a:rPr lang="en-US" dirty="0"/>
              <a:t>Do expensive lighting equation on visible geometry only</a:t>
            </a:r>
          </a:p>
          <a:p>
            <a:pPr lvl="1"/>
            <a:r>
              <a:rPr lang="en-US" dirty="0"/>
              <a:t>Lights can have “active volume” – avoid shading for invisible lights</a:t>
            </a:r>
          </a:p>
          <a:p>
            <a:pPr lvl="1"/>
            <a:r>
              <a:rPr lang="en-US" dirty="0"/>
              <a:t>Render to G-Buffer</a:t>
            </a:r>
          </a:p>
          <a:p>
            <a:pPr lvl="2"/>
            <a:r>
              <a:rPr lang="en-US" dirty="0"/>
              <a:t>Perform shading on G-Buffer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0923D0-8C9A-3049-A084-40E218E0485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421880" y="1193292"/>
            <a:ext cx="3627120" cy="2418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5596" y="3962400"/>
            <a:ext cx="3613403" cy="2409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12483" y="852374"/>
            <a:ext cx="1725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Forward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shading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19595" y="3701922"/>
            <a:ext cx="1776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Deferred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shading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3017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7A9635A0-FC97-9C41-80CE-94E2569FA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74906"/>
            <a:ext cx="7162800" cy="61020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Deferred shading</a:t>
            </a:r>
          </a:p>
          <a:p>
            <a:pPr lvl="1"/>
            <a:r>
              <a:rPr lang="en-US" dirty="0"/>
              <a:t>G-Buffer (geometry-buffer) contains:</a:t>
            </a:r>
          </a:p>
          <a:p>
            <a:pPr lvl="2"/>
            <a:r>
              <a:rPr lang="en-US" dirty="0"/>
              <a:t>Depth buffer (geometry) – 32 bit FLOAT</a:t>
            </a:r>
          </a:p>
          <a:p>
            <a:pPr lvl="2"/>
            <a:r>
              <a:rPr lang="en-US" dirty="0"/>
              <a:t>Normal buffer – 32 bit (RGB)</a:t>
            </a:r>
          </a:p>
          <a:p>
            <a:pPr lvl="2"/>
            <a:r>
              <a:rPr lang="en-US" dirty="0"/>
              <a:t>Diffuse (albedo) color – 32 bit (RGB) </a:t>
            </a:r>
          </a:p>
          <a:p>
            <a:pPr lvl="1"/>
            <a:r>
              <a:rPr lang="en-US" dirty="0"/>
              <a:t>Other possible buffers (example from Killzone 2)</a:t>
            </a:r>
          </a:p>
          <a:p>
            <a:pPr lvl="2"/>
            <a:r>
              <a:rPr lang="en-US" dirty="0"/>
              <a:t>Specular strength</a:t>
            </a:r>
          </a:p>
          <a:p>
            <a:pPr lvl="2"/>
            <a:r>
              <a:rPr lang="en-US" dirty="0"/>
              <a:t>Roughness</a:t>
            </a:r>
          </a:p>
          <a:p>
            <a:pPr lvl="2"/>
            <a:r>
              <a:rPr lang="en-US" dirty="0"/>
              <a:t>Light buffer</a:t>
            </a:r>
          </a:p>
          <a:p>
            <a:pPr lvl="2"/>
            <a:r>
              <a:rPr lang="en-US" dirty="0"/>
              <a:t>Render light source volumes accumulated to a buffer</a:t>
            </a:r>
          </a:p>
          <a:p>
            <a:pPr lvl="2"/>
            <a:r>
              <a:rPr lang="en-US" dirty="0"/>
              <a:t>Determine where lights are active</a:t>
            </a:r>
          </a:p>
          <a:p>
            <a:pPr lvl="2"/>
            <a:r>
              <a:rPr lang="en-US" dirty="0"/>
              <a:t>Motion vector buffer</a:t>
            </a:r>
          </a:p>
          <a:p>
            <a:pPr lvl="2"/>
            <a:r>
              <a:rPr lang="en-US" dirty="0"/>
              <a:t>Sunlight occlusion</a:t>
            </a:r>
          </a:p>
        </p:txBody>
      </p:sp>
      <p:sp>
        <p:nvSpPr>
          <p:cNvPr id="11" name="object 11"/>
          <p:cNvSpPr/>
          <p:nvPr/>
        </p:nvSpPr>
        <p:spPr>
          <a:xfrm>
            <a:off x="9625584" y="1152144"/>
            <a:ext cx="1347216" cy="1533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17964" y="3496056"/>
            <a:ext cx="1348740" cy="752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5584" y="2718817"/>
            <a:ext cx="1341120" cy="751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25585" y="4248912"/>
            <a:ext cx="1324355" cy="2228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1013" y="374905"/>
            <a:ext cx="1328927" cy="763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887714" y="598679"/>
            <a:ext cx="63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De</a:t>
            </a:r>
            <a:r>
              <a:rPr spc="-15" dirty="0">
                <a:latin typeface="Arial"/>
                <a:cs typeface="Arial"/>
              </a:rPr>
              <a:t>p</a:t>
            </a:r>
            <a:r>
              <a:rPr dirty="0">
                <a:latin typeface="Arial"/>
                <a:cs typeface="Arial"/>
              </a:rPr>
              <a:t>th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61984" y="1327228"/>
            <a:ext cx="760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N</a:t>
            </a:r>
            <a:r>
              <a:rPr spc="-1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rm</a:t>
            </a:r>
            <a:r>
              <a:rPr spc="-10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l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90559" y="2125473"/>
            <a:ext cx="732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i</a:t>
            </a:r>
            <a:r>
              <a:rPr spc="-35" dirty="0">
                <a:latin typeface="Arial"/>
                <a:cs typeface="Arial"/>
              </a:rPr>
              <a:t>f</a:t>
            </a:r>
            <a:r>
              <a:rPr spc="-5" dirty="0">
                <a:latin typeface="Arial"/>
                <a:cs typeface="Arial"/>
              </a:rPr>
              <a:t>fuse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98154" y="2923160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</a:t>
            </a:r>
            <a:r>
              <a:rPr spc="-15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ec</a:t>
            </a:r>
            <a:r>
              <a:rPr spc="-15" dirty="0">
                <a:latin typeface="Arial"/>
                <a:cs typeface="Arial"/>
              </a:rPr>
              <a:t>u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5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r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44154" y="3735071"/>
            <a:ext cx="1178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R</a:t>
            </a:r>
            <a:r>
              <a:rPr spc="-15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u</a:t>
            </a:r>
            <a:r>
              <a:rPr spc="-15" dirty="0">
                <a:latin typeface="Arial"/>
                <a:cs typeface="Arial"/>
              </a:rPr>
              <a:t>g</a:t>
            </a:r>
            <a:r>
              <a:rPr spc="-5" dirty="0">
                <a:latin typeface="Arial"/>
                <a:cs typeface="Arial"/>
              </a:rPr>
              <a:t>h</a:t>
            </a:r>
            <a:r>
              <a:rPr spc="-1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ess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77784" y="4357498"/>
            <a:ext cx="13449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Acc</a:t>
            </a:r>
            <a:r>
              <a:rPr spc="-15" dirty="0">
                <a:latin typeface="Arial"/>
                <a:cs typeface="Arial"/>
              </a:rPr>
              <a:t>u</a:t>
            </a:r>
            <a:r>
              <a:rPr spc="-5" dirty="0">
                <a:latin typeface="Arial"/>
                <a:cs typeface="Arial"/>
              </a:rPr>
              <a:t>mu</a:t>
            </a:r>
            <a:r>
              <a:rPr spc="-15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at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  <a:p>
            <a:pPr algn="r">
              <a:lnSpc>
                <a:spcPct val="100000"/>
              </a:lnSpc>
            </a:pPr>
            <a:r>
              <a:rPr spc="-10" dirty="0">
                <a:latin typeface="Arial"/>
                <a:cs typeface="Arial"/>
              </a:rPr>
              <a:t>Light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10879" y="5212461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Motion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94649" y="5876951"/>
            <a:ext cx="102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9535" algn="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Sunlight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Occlus</a:t>
            </a:r>
            <a:r>
              <a:rPr spc="-10" dirty="0">
                <a:latin typeface="Arial"/>
                <a:cs typeface="Arial"/>
              </a:rPr>
              <a:t>i</a:t>
            </a:r>
            <a:r>
              <a:rPr spc="-5" dirty="0">
                <a:latin typeface="Arial"/>
                <a:cs typeface="Arial"/>
              </a:rPr>
              <a:t>on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365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A431A283-07FF-B648-BE40-4BE20A5C1E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LOCAL ILLUMINATION MODEL</a:t>
            </a:r>
          </a:p>
          <a:p>
            <a:pPr lvl="1"/>
            <a:r>
              <a:rPr lang="en-US" dirty="0"/>
              <a:t>OpenGL cannot render full global illumination</a:t>
            </a:r>
          </a:p>
          <a:p>
            <a:pPr lvl="1"/>
            <a:r>
              <a:rPr lang="en-US" dirty="0"/>
              <a:t>We need an simplified approximation—local illumination model</a:t>
            </a:r>
          </a:p>
          <a:p>
            <a:pPr lvl="2"/>
            <a:r>
              <a:rPr lang="en-US" dirty="0"/>
              <a:t>Use point light sources for simplification</a:t>
            </a:r>
          </a:p>
          <a:p>
            <a:pPr lvl="3"/>
            <a:r>
              <a:rPr lang="en-US" dirty="0"/>
              <a:t>Idealized mathematical point of view</a:t>
            </a:r>
          </a:p>
          <a:p>
            <a:pPr lvl="3"/>
            <a:r>
              <a:rPr lang="en-US" dirty="0"/>
              <a:t>In real life there are no point lights</a:t>
            </a:r>
          </a:p>
          <a:p>
            <a:pPr lvl="2"/>
            <a:r>
              <a:rPr lang="en-US" dirty="0"/>
              <a:t>Does not consider light path after bouncing off other objects</a:t>
            </a:r>
          </a:p>
          <a:p>
            <a:pPr lvl="2"/>
            <a:r>
              <a:rPr lang="en-US" dirty="0"/>
              <a:t>Function of:</a:t>
            </a:r>
          </a:p>
          <a:p>
            <a:pPr lvl="3"/>
            <a:r>
              <a:rPr lang="en-US" dirty="0"/>
              <a:t>Viewer position</a:t>
            </a:r>
          </a:p>
          <a:p>
            <a:pPr lvl="3"/>
            <a:r>
              <a:rPr lang="en-US" dirty="0"/>
              <a:t>Light source</a:t>
            </a:r>
          </a:p>
          <a:p>
            <a:pPr lvl="3"/>
            <a:r>
              <a:rPr lang="en-US" dirty="0"/>
              <a:t>Surface material properties</a:t>
            </a:r>
          </a:p>
          <a:p>
            <a:pPr lvl="3"/>
            <a:r>
              <a:rPr lang="en-US" dirty="0"/>
              <a:t>Geometry</a:t>
            </a:r>
          </a:p>
        </p:txBody>
      </p:sp>
      <p:sp>
        <p:nvSpPr>
          <p:cNvPr id="66" name="Content Placeholder 65">
            <a:extLst>
              <a:ext uri="{FF2B5EF4-FFF2-40B4-BE49-F238E27FC236}">
                <a16:creationId xmlns:a16="http://schemas.microsoft.com/office/drawing/2014/main" id="{192F20B1-B468-C041-8E72-11B306E4711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/>
          <p:nvPr/>
        </p:nvSpPr>
        <p:spPr>
          <a:xfrm>
            <a:off x="8931570" y="4997354"/>
            <a:ext cx="99335" cy="1252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8981237" y="5064653"/>
            <a:ext cx="0" cy="1153268"/>
          </a:xfrm>
          <a:custGeom>
            <a:avLst/>
            <a:gdLst/>
            <a:ahLst/>
            <a:cxnLst/>
            <a:rect l="l" t="t" r="r" b="b"/>
            <a:pathLst>
              <a:path h="1901825">
                <a:moveTo>
                  <a:pt x="0" y="0"/>
                </a:moveTo>
                <a:lnTo>
                  <a:pt x="0" y="1901519"/>
                </a:lnTo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8950759" y="5010047"/>
            <a:ext cx="61225" cy="6122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7933612" y="6093289"/>
            <a:ext cx="2875995" cy="61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7965346" y="6118861"/>
            <a:ext cx="2812897" cy="548717"/>
          </a:xfrm>
          <a:custGeom>
            <a:avLst/>
            <a:gdLst/>
            <a:ahLst/>
            <a:cxnLst/>
            <a:rect l="l" t="t" r="r" b="b"/>
            <a:pathLst>
              <a:path w="4638675" h="904875">
                <a:moveTo>
                  <a:pt x="0" y="522693"/>
                </a:moveTo>
                <a:lnTo>
                  <a:pt x="20148" y="476165"/>
                </a:lnTo>
                <a:lnTo>
                  <a:pt x="43764" y="431658"/>
                </a:lnTo>
                <a:lnTo>
                  <a:pt x="70688" y="389342"/>
                </a:lnTo>
                <a:lnTo>
                  <a:pt x="100758" y="349385"/>
                </a:lnTo>
                <a:lnTo>
                  <a:pt x="133813" y="311957"/>
                </a:lnTo>
                <a:lnTo>
                  <a:pt x="169690" y="277225"/>
                </a:lnTo>
                <a:lnTo>
                  <a:pt x="208230" y="245359"/>
                </a:lnTo>
                <a:lnTo>
                  <a:pt x="249271" y="216528"/>
                </a:lnTo>
                <a:lnTo>
                  <a:pt x="292651" y="190901"/>
                </a:lnTo>
                <a:lnTo>
                  <a:pt x="338209" y="168646"/>
                </a:lnTo>
                <a:lnTo>
                  <a:pt x="386927" y="149433"/>
                </a:lnTo>
                <a:lnTo>
                  <a:pt x="436743" y="133556"/>
                </a:lnTo>
                <a:lnTo>
                  <a:pt x="487371" y="120166"/>
                </a:lnTo>
                <a:lnTo>
                  <a:pt x="538525" y="108415"/>
                </a:lnTo>
                <a:lnTo>
                  <a:pt x="589918" y="97454"/>
                </a:lnTo>
                <a:lnTo>
                  <a:pt x="641266" y="86434"/>
                </a:lnTo>
                <a:lnTo>
                  <a:pt x="688021" y="75796"/>
                </a:lnTo>
                <a:lnTo>
                  <a:pt x="734788" y="65009"/>
                </a:lnTo>
                <a:lnTo>
                  <a:pt x="781630" y="54726"/>
                </a:lnTo>
                <a:lnTo>
                  <a:pt x="828611" y="45601"/>
                </a:lnTo>
                <a:lnTo>
                  <a:pt x="875795" y="38288"/>
                </a:lnTo>
                <a:lnTo>
                  <a:pt x="923244" y="33439"/>
                </a:lnTo>
                <a:lnTo>
                  <a:pt x="971023" y="31708"/>
                </a:lnTo>
                <a:lnTo>
                  <a:pt x="1018784" y="33529"/>
                </a:lnTo>
                <a:lnTo>
                  <a:pt x="1066273" y="38584"/>
                </a:lnTo>
                <a:lnTo>
                  <a:pt x="1113514" y="46403"/>
                </a:lnTo>
                <a:lnTo>
                  <a:pt x="1160531" y="56514"/>
                </a:lnTo>
                <a:lnTo>
                  <a:pt x="1207350" y="68446"/>
                </a:lnTo>
                <a:lnTo>
                  <a:pt x="1253993" y="81729"/>
                </a:lnTo>
                <a:lnTo>
                  <a:pt x="1300486" y="95890"/>
                </a:lnTo>
                <a:lnTo>
                  <a:pt x="1346853" y="110460"/>
                </a:lnTo>
                <a:lnTo>
                  <a:pt x="1393118" y="124967"/>
                </a:lnTo>
                <a:lnTo>
                  <a:pt x="1439306" y="138939"/>
                </a:lnTo>
                <a:lnTo>
                  <a:pt x="1485442" y="151906"/>
                </a:lnTo>
                <a:lnTo>
                  <a:pt x="1531549" y="163396"/>
                </a:lnTo>
                <a:lnTo>
                  <a:pt x="1577652" y="172939"/>
                </a:lnTo>
                <a:lnTo>
                  <a:pt x="1623775" y="180063"/>
                </a:lnTo>
                <a:lnTo>
                  <a:pt x="1669943" y="184297"/>
                </a:lnTo>
                <a:lnTo>
                  <a:pt x="1716181" y="185170"/>
                </a:lnTo>
                <a:lnTo>
                  <a:pt x="1762511" y="182211"/>
                </a:lnTo>
                <a:lnTo>
                  <a:pt x="1808960" y="174949"/>
                </a:lnTo>
                <a:lnTo>
                  <a:pt x="1855551" y="162912"/>
                </a:lnTo>
                <a:lnTo>
                  <a:pt x="1900536" y="146319"/>
                </a:lnTo>
                <a:lnTo>
                  <a:pt x="1944057" y="126142"/>
                </a:lnTo>
                <a:lnTo>
                  <a:pt x="1986659" y="103770"/>
                </a:lnTo>
                <a:lnTo>
                  <a:pt x="2028884" y="80593"/>
                </a:lnTo>
                <a:lnTo>
                  <a:pt x="2071276" y="58000"/>
                </a:lnTo>
                <a:lnTo>
                  <a:pt x="2114378" y="37379"/>
                </a:lnTo>
                <a:lnTo>
                  <a:pt x="2158734" y="20119"/>
                </a:lnTo>
                <a:lnTo>
                  <a:pt x="2204886" y="7609"/>
                </a:lnTo>
                <a:lnTo>
                  <a:pt x="2252492" y="953"/>
                </a:lnTo>
                <a:lnTo>
                  <a:pt x="2299804" y="0"/>
                </a:lnTo>
                <a:lnTo>
                  <a:pt x="2346861" y="3926"/>
                </a:lnTo>
                <a:lnTo>
                  <a:pt x="2393698" y="11910"/>
                </a:lnTo>
                <a:lnTo>
                  <a:pt x="2440354" y="23129"/>
                </a:lnTo>
                <a:lnTo>
                  <a:pt x="2486865" y="36761"/>
                </a:lnTo>
                <a:lnTo>
                  <a:pt x="2533270" y="51983"/>
                </a:lnTo>
                <a:lnTo>
                  <a:pt x="2579605" y="67972"/>
                </a:lnTo>
                <a:lnTo>
                  <a:pt x="2625907" y="83906"/>
                </a:lnTo>
                <a:lnTo>
                  <a:pt x="2672214" y="98963"/>
                </a:lnTo>
                <a:lnTo>
                  <a:pt x="2718541" y="112447"/>
                </a:lnTo>
                <a:lnTo>
                  <a:pt x="2765361" y="124520"/>
                </a:lnTo>
                <a:lnTo>
                  <a:pt x="2812593" y="135394"/>
                </a:lnTo>
                <a:lnTo>
                  <a:pt x="2860152" y="145279"/>
                </a:lnTo>
                <a:lnTo>
                  <a:pt x="2907956" y="154386"/>
                </a:lnTo>
                <a:lnTo>
                  <a:pt x="2955920" y="162927"/>
                </a:lnTo>
                <a:lnTo>
                  <a:pt x="3003962" y="171112"/>
                </a:lnTo>
                <a:lnTo>
                  <a:pt x="3051998" y="179153"/>
                </a:lnTo>
                <a:lnTo>
                  <a:pt x="3099944" y="187260"/>
                </a:lnTo>
                <a:lnTo>
                  <a:pt x="3147717" y="195645"/>
                </a:lnTo>
                <a:lnTo>
                  <a:pt x="3195234" y="204519"/>
                </a:lnTo>
                <a:lnTo>
                  <a:pt x="3242412" y="214093"/>
                </a:lnTo>
                <a:lnTo>
                  <a:pt x="3289167" y="224577"/>
                </a:lnTo>
                <a:lnTo>
                  <a:pt x="3335415" y="236184"/>
                </a:lnTo>
                <a:lnTo>
                  <a:pt x="3381073" y="249123"/>
                </a:lnTo>
                <a:lnTo>
                  <a:pt x="3426058" y="263607"/>
                </a:lnTo>
                <a:lnTo>
                  <a:pt x="3470286" y="279846"/>
                </a:lnTo>
                <a:lnTo>
                  <a:pt x="3513674" y="298050"/>
                </a:lnTo>
                <a:lnTo>
                  <a:pt x="3556139" y="318433"/>
                </a:lnTo>
                <a:lnTo>
                  <a:pt x="3597597" y="341203"/>
                </a:lnTo>
                <a:lnTo>
                  <a:pt x="3637965" y="366573"/>
                </a:lnTo>
                <a:lnTo>
                  <a:pt x="3677159" y="394754"/>
                </a:lnTo>
                <a:lnTo>
                  <a:pt x="3717664" y="428138"/>
                </a:lnTo>
                <a:lnTo>
                  <a:pt x="3756362" y="463714"/>
                </a:lnTo>
                <a:lnTo>
                  <a:pt x="3793924" y="500624"/>
                </a:lnTo>
                <a:lnTo>
                  <a:pt x="3831021" y="538012"/>
                </a:lnTo>
                <a:lnTo>
                  <a:pt x="3868325" y="575021"/>
                </a:lnTo>
                <a:lnTo>
                  <a:pt x="3906507" y="610795"/>
                </a:lnTo>
                <a:lnTo>
                  <a:pt x="3946239" y="644477"/>
                </a:lnTo>
                <a:lnTo>
                  <a:pt x="3988192" y="675211"/>
                </a:lnTo>
                <a:lnTo>
                  <a:pt x="4033037" y="702140"/>
                </a:lnTo>
                <a:lnTo>
                  <a:pt x="4078767" y="723589"/>
                </a:lnTo>
                <a:lnTo>
                  <a:pt x="4125739" y="740113"/>
                </a:lnTo>
                <a:lnTo>
                  <a:pt x="4173599" y="751765"/>
                </a:lnTo>
                <a:lnTo>
                  <a:pt x="4221992" y="758600"/>
                </a:lnTo>
                <a:lnTo>
                  <a:pt x="4270565" y="760671"/>
                </a:lnTo>
                <a:lnTo>
                  <a:pt x="4318964" y="758032"/>
                </a:lnTo>
                <a:lnTo>
                  <a:pt x="4366834" y="750738"/>
                </a:lnTo>
                <a:lnTo>
                  <a:pt x="4413822" y="738841"/>
                </a:lnTo>
                <a:lnTo>
                  <a:pt x="4459574" y="722397"/>
                </a:lnTo>
                <a:lnTo>
                  <a:pt x="4503735" y="701459"/>
                </a:lnTo>
                <a:lnTo>
                  <a:pt x="4545952" y="676081"/>
                </a:lnTo>
                <a:lnTo>
                  <a:pt x="4585871" y="646317"/>
                </a:lnTo>
                <a:lnTo>
                  <a:pt x="4623137" y="612221"/>
                </a:lnTo>
                <a:lnTo>
                  <a:pt x="4638058" y="867645"/>
                </a:lnTo>
                <a:lnTo>
                  <a:pt x="23670" y="904751"/>
                </a:lnTo>
                <a:lnTo>
                  <a:pt x="0" y="522693"/>
                </a:lnTo>
                <a:close/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7335649" y="5151439"/>
            <a:ext cx="1704122" cy="1140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7433146" y="5235177"/>
            <a:ext cx="1555276" cy="989616"/>
          </a:xfrm>
          <a:custGeom>
            <a:avLst/>
            <a:gdLst/>
            <a:ahLst/>
            <a:cxnLst/>
            <a:rect l="l" t="t" r="r" b="b"/>
            <a:pathLst>
              <a:path w="2564765" h="1631950">
                <a:moveTo>
                  <a:pt x="0" y="0"/>
                </a:moveTo>
                <a:lnTo>
                  <a:pt x="8834" y="5620"/>
                </a:lnTo>
                <a:lnTo>
                  <a:pt x="2564649" y="1631606"/>
                </a:lnTo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7387074" y="5205866"/>
            <a:ext cx="68156" cy="58530"/>
          </a:xfrm>
          <a:custGeom>
            <a:avLst/>
            <a:gdLst/>
            <a:ahLst/>
            <a:cxnLst/>
            <a:rect l="l" t="t" r="r" b="b"/>
            <a:pathLst>
              <a:path w="112395" h="96520">
                <a:moveTo>
                  <a:pt x="0" y="0"/>
                </a:moveTo>
                <a:lnTo>
                  <a:pt x="57830" y="96362"/>
                </a:lnTo>
                <a:lnTo>
                  <a:pt x="111787" y="1155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6315694" y="4764224"/>
            <a:ext cx="1149190" cy="612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6347803" y="4789732"/>
            <a:ext cx="1085112" cy="548717"/>
          </a:xfrm>
          <a:custGeom>
            <a:avLst/>
            <a:gdLst/>
            <a:ahLst/>
            <a:cxnLst/>
            <a:rect l="l" t="t" r="r" b="b"/>
            <a:pathLst>
              <a:path w="1789429" h="904875">
                <a:moveTo>
                  <a:pt x="920054" y="0"/>
                </a:moveTo>
                <a:lnTo>
                  <a:pt x="869148" y="0"/>
                </a:lnTo>
                <a:lnTo>
                  <a:pt x="818309" y="1454"/>
                </a:lnTo>
                <a:lnTo>
                  <a:pt x="767668" y="4363"/>
                </a:lnTo>
                <a:lnTo>
                  <a:pt x="717358" y="8726"/>
                </a:lnTo>
                <a:lnTo>
                  <a:pt x="667512" y="14544"/>
                </a:lnTo>
                <a:lnTo>
                  <a:pt x="618262" y="21817"/>
                </a:lnTo>
                <a:lnTo>
                  <a:pt x="569740" y="30544"/>
                </a:lnTo>
                <a:lnTo>
                  <a:pt x="522079" y="40725"/>
                </a:lnTo>
                <a:lnTo>
                  <a:pt x="475411" y="52361"/>
                </a:lnTo>
                <a:lnTo>
                  <a:pt x="429869" y="65451"/>
                </a:lnTo>
                <a:lnTo>
                  <a:pt x="385584" y="79996"/>
                </a:lnTo>
                <a:lnTo>
                  <a:pt x="342691" y="95996"/>
                </a:lnTo>
                <a:lnTo>
                  <a:pt x="301320" y="113450"/>
                </a:lnTo>
                <a:lnTo>
                  <a:pt x="261605" y="132358"/>
                </a:lnTo>
                <a:lnTo>
                  <a:pt x="214040" y="158327"/>
                </a:lnTo>
                <a:lnTo>
                  <a:pt x="171232" y="185647"/>
                </a:lnTo>
                <a:lnTo>
                  <a:pt x="133180" y="214177"/>
                </a:lnTo>
                <a:lnTo>
                  <a:pt x="99885" y="243774"/>
                </a:lnTo>
                <a:lnTo>
                  <a:pt x="71346" y="274295"/>
                </a:lnTo>
                <a:lnTo>
                  <a:pt x="47564" y="305600"/>
                </a:lnTo>
                <a:lnTo>
                  <a:pt x="14269" y="369986"/>
                </a:lnTo>
                <a:lnTo>
                  <a:pt x="0" y="435796"/>
                </a:lnTo>
                <a:lnTo>
                  <a:pt x="0" y="468878"/>
                </a:lnTo>
                <a:lnTo>
                  <a:pt x="14269" y="534688"/>
                </a:lnTo>
                <a:lnTo>
                  <a:pt x="47564" y="599075"/>
                </a:lnTo>
                <a:lnTo>
                  <a:pt x="71346" y="630379"/>
                </a:lnTo>
                <a:lnTo>
                  <a:pt x="99885" y="660900"/>
                </a:lnTo>
                <a:lnTo>
                  <a:pt x="133180" y="690497"/>
                </a:lnTo>
                <a:lnTo>
                  <a:pt x="171232" y="719027"/>
                </a:lnTo>
                <a:lnTo>
                  <a:pt x="214040" y="746348"/>
                </a:lnTo>
                <a:lnTo>
                  <a:pt x="261605" y="772316"/>
                </a:lnTo>
                <a:lnTo>
                  <a:pt x="301320" y="791225"/>
                </a:lnTo>
                <a:lnTo>
                  <a:pt x="342691" y="808679"/>
                </a:lnTo>
                <a:lnTo>
                  <a:pt x="385584" y="824678"/>
                </a:lnTo>
                <a:lnTo>
                  <a:pt x="429869" y="839223"/>
                </a:lnTo>
                <a:lnTo>
                  <a:pt x="475411" y="852313"/>
                </a:lnTo>
                <a:lnTo>
                  <a:pt x="522079" y="863949"/>
                </a:lnTo>
                <a:lnTo>
                  <a:pt x="569740" y="874131"/>
                </a:lnTo>
                <a:lnTo>
                  <a:pt x="618262" y="882857"/>
                </a:lnTo>
                <a:lnTo>
                  <a:pt x="667512" y="890130"/>
                </a:lnTo>
                <a:lnTo>
                  <a:pt x="717358" y="895948"/>
                </a:lnTo>
                <a:lnTo>
                  <a:pt x="767668" y="900311"/>
                </a:lnTo>
                <a:lnTo>
                  <a:pt x="818309" y="903220"/>
                </a:lnTo>
                <a:lnTo>
                  <a:pt x="869148" y="904675"/>
                </a:lnTo>
                <a:lnTo>
                  <a:pt x="920054" y="904675"/>
                </a:lnTo>
                <a:lnTo>
                  <a:pt x="970894" y="903220"/>
                </a:lnTo>
                <a:lnTo>
                  <a:pt x="1021534" y="900311"/>
                </a:lnTo>
                <a:lnTo>
                  <a:pt x="1071844" y="895948"/>
                </a:lnTo>
                <a:lnTo>
                  <a:pt x="1121690" y="890130"/>
                </a:lnTo>
                <a:lnTo>
                  <a:pt x="1170941" y="882857"/>
                </a:lnTo>
                <a:lnTo>
                  <a:pt x="1219463" y="874131"/>
                </a:lnTo>
                <a:lnTo>
                  <a:pt x="1267124" y="863949"/>
                </a:lnTo>
                <a:lnTo>
                  <a:pt x="1313792" y="852313"/>
                </a:lnTo>
                <a:lnTo>
                  <a:pt x="1359334" y="839223"/>
                </a:lnTo>
                <a:lnTo>
                  <a:pt x="1403618" y="824678"/>
                </a:lnTo>
                <a:lnTo>
                  <a:pt x="1446512" y="808679"/>
                </a:lnTo>
                <a:lnTo>
                  <a:pt x="1487882" y="791225"/>
                </a:lnTo>
                <a:lnTo>
                  <a:pt x="1527598" y="772316"/>
                </a:lnTo>
                <a:lnTo>
                  <a:pt x="1575161" y="746348"/>
                </a:lnTo>
                <a:lnTo>
                  <a:pt x="1617968" y="719027"/>
                </a:lnTo>
                <a:lnTo>
                  <a:pt x="1656019" y="690497"/>
                </a:lnTo>
                <a:lnTo>
                  <a:pt x="1689313" y="660900"/>
                </a:lnTo>
                <a:lnTo>
                  <a:pt x="1717852" y="630379"/>
                </a:lnTo>
                <a:lnTo>
                  <a:pt x="1741633" y="599075"/>
                </a:lnTo>
                <a:lnTo>
                  <a:pt x="1774928" y="534688"/>
                </a:lnTo>
                <a:lnTo>
                  <a:pt x="1789197" y="468878"/>
                </a:lnTo>
                <a:lnTo>
                  <a:pt x="1789197" y="435796"/>
                </a:lnTo>
                <a:lnTo>
                  <a:pt x="1774928" y="369986"/>
                </a:lnTo>
                <a:lnTo>
                  <a:pt x="1741633" y="305600"/>
                </a:lnTo>
                <a:lnTo>
                  <a:pt x="1717852" y="274295"/>
                </a:lnTo>
                <a:lnTo>
                  <a:pt x="1689313" y="243774"/>
                </a:lnTo>
                <a:lnTo>
                  <a:pt x="1656019" y="214177"/>
                </a:lnTo>
                <a:lnTo>
                  <a:pt x="1617968" y="185647"/>
                </a:lnTo>
                <a:lnTo>
                  <a:pt x="1575161" y="158327"/>
                </a:lnTo>
                <a:lnTo>
                  <a:pt x="1527598" y="132358"/>
                </a:lnTo>
                <a:lnTo>
                  <a:pt x="1487882" y="113450"/>
                </a:lnTo>
                <a:lnTo>
                  <a:pt x="1446512" y="95996"/>
                </a:lnTo>
                <a:lnTo>
                  <a:pt x="1403618" y="79996"/>
                </a:lnTo>
                <a:lnTo>
                  <a:pt x="1359334" y="65451"/>
                </a:lnTo>
                <a:lnTo>
                  <a:pt x="1313792" y="52361"/>
                </a:lnTo>
                <a:lnTo>
                  <a:pt x="1267124" y="40725"/>
                </a:lnTo>
                <a:lnTo>
                  <a:pt x="1219463" y="30544"/>
                </a:lnTo>
                <a:lnTo>
                  <a:pt x="1170941" y="21817"/>
                </a:lnTo>
                <a:lnTo>
                  <a:pt x="1121690" y="14544"/>
                </a:lnTo>
                <a:lnTo>
                  <a:pt x="1071844" y="8726"/>
                </a:lnTo>
                <a:lnTo>
                  <a:pt x="1021534" y="4363"/>
                </a:lnTo>
                <a:lnTo>
                  <a:pt x="970894" y="1454"/>
                </a:lnTo>
                <a:lnTo>
                  <a:pt x="9200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6347802" y="4789732"/>
            <a:ext cx="1085112" cy="548717"/>
          </a:xfrm>
          <a:custGeom>
            <a:avLst/>
            <a:gdLst/>
            <a:ahLst/>
            <a:cxnLst/>
            <a:rect l="l" t="t" r="r" b="b"/>
            <a:pathLst>
              <a:path w="1789429" h="904875">
                <a:moveTo>
                  <a:pt x="1527599" y="132358"/>
                </a:moveTo>
                <a:lnTo>
                  <a:pt x="1575163" y="158326"/>
                </a:lnTo>
                <a:lnTo>
                  <a:pt x="1617971" y="185647"/>
                </a:lnTo>
                <a:lnTo>
                  <a:pt x="1656022" y="214177"/>
                </a:lnTo>
                <a:lnTo>
                  <a:pt x="1689316" y="243774"/>
                </a:lnTo>
                <a:lnTo>
                  <a:pt x="1717855" y="274295"/>
                </a:lnTo>
                <a:lnTo>
                  <a:pt x="1741637" y="305599"/>
                </a:lnTo>
                <a:lnTo>
                  <a:pt x="1774931" y="369986"/>
                </a:lnTo>
                <a:lnTo>
                  <a:pt x="1789201" y="435796"/>
                </a:lnTo>
                <a:lnTo>
                  <a:pt x="1789201" y="468878"/>
                </a:lnTo>
                <a:lnTo>
                  <a:pt x="1774931" y="534688"/>
                </a:lnTo>
                <a:lnTo>
                  <a:pt x="1741637" y="599074"/>
                </a:lnTo>
                <a:lnTo>
                  <a:pt x="1717855" y="630379"/>
                </a:lnTo>
                <a:lnTo>
                  <a:pt x="1689316" y="660900"/>
                </a:lnTo>
                <a:lnTo>
                  <a:pt x="1656022" y="690497"/>
                </a:lnTo>
                <a:lnTo>
                  <a:pt x="1617971" y="719027"/>
                </a:lnTo>
                <a:lnTo>
                  <a:pt x="1575163" y="746347"/>
                </a:lnTo>
                <a:lnTo>
                  <a:pt x="1527599" y="772316"/>
                </a:lnTo>
                <a:lnTo>
                  <a:pt x="1487883" y="791225"/>
                </a:lnTo>
                <a:lnTo>
                  <a:pt x="1446512" y="808678"/>
                </a:lnTo>
                <a:lnTo>
                  <a:pt x="1403618" y="824678"/>
                </a:lnTo>
                <a:lnTo>
                  <a:pt x="1359334" y="839223"/>
                </a:lnTo>
                <a:lnTo>
                  <a:pt x="1313792" y="852313"/>
                </a:lnTo>
                <a:lnTo>
                  <a:pt x="1267123" y="863949"/>
                </a:lnTo>
                <a:lnTo>
                  <a:pt x="1219462" y="874130"/>
                </a:lnTo>
                <a:lnTo>
                  <a:pt x="1170940" y="882857"/>
                </a:lnTo>
                <a:lnTo>
                  <a:pt x="1121690" y="890130"/>
                </a:lnTo>
                <a:lnTo>
                  <a:pt x="1071843" y="895947"/>
                </a:lnTo>
                <a:lnTo>
                  <a:pt x="1021534" y="900311"/>
                </a:lnTo>
                <a:lnTo>
                  <a:pt x="970893" y="903220"/>
                </a:lnTo>
                <a:lnTo>
                  <a:pt x="920053" y="904674"/>
                </a:lnTo>
                <a:lnTo>
                  <a:pt x="869148" y="904674"/>
                </a:lnTo>
                <a:lnTo>
                  <a:pt x="818308" y="903220"/>
                </a:lnTo>
                <a:lnTo>
                  <a:pt x="767667" y="900311"/>
                </a:lnTo>
                <a:lnTo>
                  <a:pt x="717357" y="895947"/>
                </a:lnTo>
                <a:lnTo>
                  <a:pt x="667511" y="890130"/>
                </a:lnTo>
                <a:lnTo>
                  <a:pt x="618261" y="882857"/>
                </a:lnTo>
                <a:lnTo>
                  <a:pt x="569739" y="874130"/>
                </a:lnTo>
                <a:lnTo>
                  <a:pt x="522077" y="863949"/>
                </a:lnTo>
                <a:lnTo>
                  <a:pt x="475409" y="852313"/>
                </a:lnTo>
                <a:lnTo>
                  <a:pt x="429867" y="839223"/>
                </a:lnTo>
                <a:lnTo>
                  <a:pt x="385582" y="824678"/>
                </a:lnTo>
                <a:lnTo>
                  <a:pt x="342688" y="808678"/>
                </a:lnTo>
                <a:lnTo>
                  <a:pt x="301317" y="791225"/>
                </a:lnTo>
                <a:lnTo>
                  <a:pt x="261602" y="772316"/>
                </a:lnTo>
                <a:lnTo>
                  <a:pt x="214038" y="746347"/>
                </a:lnTo>
                <a:lnTo>
                  <a:pt x="171230" y="719027"/>
                </a:lnTo>
                <a:lnTo>
                  <a:pt x="133179" y="690497"/>
                </a:lnTo>
                <a:lnTo>
                  <a:pt x="99884" y="660900"/>
                </a:lnTo>
                <a:lnTo>
                  <a:pt x="71346" y="630379"/>
                </a:lnTo>
                <a:lnTo>
                  <a:pt x="47564" y="599074"/>
                </a:lnTo>
                <a:lnTo>
                  <a:pt x="14269" y="534688"/>
                </a:lnTo>
                <a:lnTo>
                  <a:pt x="0" y="468878"/>
                </a:lnTo>
                <a:lnTo>
                  <a:pt x="0" y="435796"/>
                </a:lnTo>
                <a:lnTo>
                  <a:pt x="4756" y="402784"/>
                </a:lnTo>
                <a:lnTo>
                  <a:pt x="28538" y="337544"/>
                </a:lnTo>
                <a:lnTo>
                  <a:pt x="71346" y="274295"/>
                </a:lnTo>
                <a:lnTo>
                  <a:pt x="99884" y="243774"/>
                </a:lnTo>
                <a:lnTo>
                  <a:pt x="133179" y="214177"/>
                </a:lnTo>
                <a:lnTo>
                  <a:pt x="171230" y="185647"/>
                </a:lnTo>
                <a:lnTo>
                  <a:pt x="214038" y="158326"/>
                </a:lnTo>
                <a:lnTo>
                  <a:pt x="261602" y="132358"/>
                </a:lnTo>
                <a:lnTo>
                  <a:pt x="301317" y="113449"/>
                </a:lnTo>
                <a:lnTo>
                  <a:pt x="342688" y="95995"/>
                </a:lnTo>
                <a:lnTo>
                  <a:pt x="385582" y="79996"/>
                </a:lnTo>
                <a:lnTo>
                  <a:pt x="429867" y="65451"/>
                </a:lnTo>
                <a:lnTo>
                  <a:pt x="475409" y="52361"/>
                </a:lnTo>
                <a:lnTo>
                  <a:pt x="522077" y="40725"/>
                </a:lnTo>
                <a:lnTo>
                  <a:pt x="569739" y="30544"/>
                </a:lnTo>
                <a:lnTo>
                  <a:pt x="618261" y="21817"/>
                </a:lnTo>
                <a:lnTo>
                  <a:pt x="667511" y="14544"/>
                </a:lnTo>
                <a:lnTo>
                  <a:pt x="717357" y="8726"/>
                </a:lnTo>
                <a:lnTo>
                  <a:pt x="767667" y="4363"/>
                </a:lnTo>
                <a:lnTo>
                  <a:pt x="818308" y="1454"/>
                </a:lnTo>
                <a:lnTo>
                  <a:pt x="869148" y="0"/>
                </a:lnTo>
                <a:lnTo>
                  <a:pt x="920053" y="0"/>
                </a:lnTo>
                <a:lnTo>
                  <a:pt x="970893" y="1454"/>
                </a:lnTo>
                <a:lnTo>
                  <a:pt x="1021534" y="4363"/>
                </a:lnTo>
                <a:lnTo>
                  <a:pt x="1071843" y="8726"/>
                </a:lnTo>
                <a:lnTo>
                  <a:pt x="1121690" y="14544"/>
                </a:lnTo>
                <a:lnTo>
                  <a:pt x="1170940" y="21817"/>
                </a:lnTo>
                <a:lnTo>
                  <a:pt x="1219462" y="30544"/>
                </a:lnTo>
                <a:lnTo>
                  <a:pt x="1267123" y="40725"/>
                </a:lnTo>
                <a:lnTo>
                  <a:pt x="1313792" y="52361"/>
                </a:lnTo>
                <a:lnTo>
                  <a:pt x="1359334" y="65451"/>
                </a:lnTo>
                <a:lnTo>
                  <a:pt x="1403618" y="79996"/>
                </a:lnTo>
                <a:lnTo>
                  <a:pt x="1446512" y="95995"/>
                </a:lnTo>
                <a:lnTo>
                  <a:pt x="1487883" y="113449"/>
                </a:lnTo>
                <a:lnTo>
                  <a:pt x="1527599" y="132358"/>
                </a:lnTo>
                <a:close/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6141276" y="4639335"/>
            <a:ext cx="336522" cy="3365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6177194" y="4668903"/>
            <a:ext cx="264924" cy="264924"/>
          </a:xfrm>
          <a:custGeom>
            <a:avLst/>
            <a:gdLst/>
            <a:ahLst/>
            <a:cxnLst/>
            <a:rect l="l" t="t" r="r" b="b"/>
            <a:pathLst>
              <a:path w="436879" h="436879">
                <a:moveTo>
                  <a:pt x="421677" y="436485"/>
                </a:moveTo>
                <a:lnTo>
                  <a:pt x="0" y="14808"/>
                </a:lnTo>
                <a:lnTo>
                  <a:pt x="14808" y="0"/>
                </a:lnTo>
                <a:lnTo>
                  <a:pt x="436485" y="421677"/>
                </a:lnTo>
                <a:lnTo>
                  <a:pt x="421677" y="436485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6376402" y="4566240"/>
            <a:ext cx="238249" cy="320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6411528" y="4595016"/>
            <a:ext cx="168273" cy="249907"/>
          </a:xfrm>
          <a:custGeom>
            <a:avLst/>
            <a:gdLst/>
            <a:ahLst/>
            <a:cxnLst/>
            <a:rect l="l" t="t" r="r" b="b"/>
            <a:pathLst>
              <a:path w="277495" h="412115">
                <a:moveTo>
                  <a:pt x="259467" y="411894"/>
                </a:moveTo>
                <a:lnTo>
                  <a:pt x="0" y="11386"/>
                </a:lnTo>
                <a:lnTo>
                  <a:pt x="17575" y="0"/>
                </a:lnTo>
                <a:lnTo>
                  <a:pt x="277042" y="400507"/>
                </a:lnTo>
                <a:lnTo>
                  <a:pt x="259467" y="411894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6618651" y="4499670"/>
            <a:ext cx="187654" cy="338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6651784" y="4526449"/>
            <a:ext cx="121680" cy="272626"/>
          </a:xfrm>
          <a:custGeom>
            <a:avLst/>
            <a:gdLst/>
            <a:ahLst/>
            <a:cxnLst/>
            <a:rect l="l" t="t" r="r" b="b"/>
            <a:pathLst>
              <a:path w="200659" h="449579">
                <a:moveTo>
                  <a:pt x="180814" y="449563"/>
                </a:moveTo>
                <a:lnTo>
                  <a:pt x="0" y="7934"/>
                </a:lnTo>
                <a:lnTo>
                  <a:pt x="19380" y="0"/>
                </a:lnTo>
                <a:lnTo>
                  <a:pt x="200195" y="441628"/>
                </a:lnTo>
                <a:lnTo>
                  <a:pt x="180814" y="449563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7175006" y="4566250"/>
            <a:ext cx="237981" cy="3200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7210126" y="4595020"/>
            <a:ext cx="167888" cy="249907"/>
          </a:xfrm>
          <a:custGeom>
            <a:avLst/>
            <a:gdLst/>
            <a:ahLst/>
            <a:cxnLst/>
            <a:rect l="l" t="t" r="r" b="b"/>
            <a:pathLst>
              <a:path w="276859" h="412115">
                <a:moveTo>
                  <a:pt x="0" y="400507"/>
                </a:moveTo>
                <a:lnTo>
                  <a:pt x="259034" y="0"/>
                </a:lnTo>
                <a:lnTo>
                  <a:pt x="276618" y="11372"/>
                </a:lnTo>
                <a:lnTo>
                  <a:pt x="17584" y="411880"/>
                </a:lnTo>
                <a:lnTo>
                  <a:pt x="0" y="400507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7305592" y="4684732"/>
            <a:ext cx="297185" cy="2735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7341445" y="4714235"/>
            <a:ext cx="225648" cy="202159"/>
          </a:xfrm>
          <a:custGeom>
            <a:avLst/>
            <a:gdLst/>
            <a:ahLst/>
            <a:cxnLst/>
            <a:rect l="l" t="t" r="r" b="b"/>
            <a:pathLst>
              <a:path w="372109" h="333375">
                <a:moveTo>
                  <a:pt x="0" y="317143"/>
                </a:moveTo>
                <a:lnTo>
                  <a:pt x="357943" y="0"/>
                </a:lnTo>
                <a:lnTo>
                  <a:pt x="371831" y="15674"/>
                </a:lnTo>
                <a:lnTo>
                  <a:pt x="13887" y="332818"/>
                </a:lnTo>
                <a:lnTo>
                  <a:pt x="0" y="317143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6868074" y="4519098"/>
            <a:ext cx="63495" cy="3000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6899821" y="4538147"/>
            <a:ext cx="0" cy="249522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410982"/>
                </a:moveTo>
                <a:lnTo>
                  <a:pt x="0" y="0"/>
                </a:lnTo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7038647" y="4528236"/>
            <a:ext cx="119528" cy="3071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7068411" y="4551653"/>
            <a:ext cx="60070" cy="247982"/>
          </a:xfrm>
          <a:custGeom>
            <a:avLst/>
            <a:gdLst/>
            <a:ahLst/>
            <a:cxnLst/>
            <a:rect l="l" t="t" r="r" b="b"/>
            <a:pathLst>
              <a:path w="99059" h="408940">
                <a:moveTo>
                  <a:pt x="0" y="404332"/>
                </a:moveTo>
                <a:lnTo>
                  <a:pt x="78375" y="0"/>
                </a:lnTo>
                <a:lnTo>
                  <a:pt x="98934" y="3985"/>
                </a:lnTo>
                <a:lnTo>
                  <a:pt x="20559" y="408317"/>
                </a:lnTo>
                <a:lnTo>
                  <a:pt x="0" y="404332"/>
                </a:lnTo>
                <a:close/>
              </a:path>
            </a:pathLst>
          </a:custGeom>
          <a:solidFill>
            <a:srgbClr val="4F81BD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6604562" y="4824156"/>
            <a:ext cx="571459" cy="4924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6636750" y="4849554"/>
            <a:ext cx="507129" cy="428962"/>
          </a:xfrm>
          <a:custGeom>
            <a:avLst/>
            <a:gdLst/>
            <a:ahLst/>
            <a:cxnLst/>
            <a:rect l="l" t="t" r="r" b="b"/>
            <a:pathLst>
              <a:path w="836295" h="707390">
                <a:moveTo>
                  <a:pt x="418102" y="0"/>
                </a:moveTo>
                <a:lnTo>
                  <a:pt x="372238" y="2114"/>
                </a:lnTo>
                <a:lnTo>
                  <a:pt x="326819" y="8456"/>
                </a:lnTo>
                <a:lnTo>
                  <a:pt x="282289" y="19027"/>
                </a:lnTo>
                <a:lnTo>
                  <a:pt x="239092" y="33826"/>
                </a:lnTo>
                <a:lnTo>
                  <a:pt x="197673" y="52853"/>
                </a:lnTo>
                <a:lnTo>
                  <a:pt x="158477" y="76108"/>
                </a:lnTo>
                <a:lnTo>
                  <a:pt x="121948" y="103592"/>
                </a:lnTo>
                <a:lnTo>
                  <a:pt x="87105" y="136912"/>
                </a:lnTo>
                <a:lnTo>
                  <a:pt x="58070" y="172810"/>
                </a:lnTo>
                <a:lnTo>
                  <a:pt x="34842" y="210817"/>
                </a:lnTo>
                <a:lnTo>
                  <a:pt x="17421" y="250465"/>
                </a:lnTo>
                <a:lnTo>
                  <a:pt x="5807" y="291285"/>
                </a:lnTo>
                <a:lnTo>
                  <a:pt x="0" y="332808"/>
                </a:lnTo>
                <a:lnTo>
                  <a:pt x="0" y="374565"/>
                </a:lnTo>
                <a:lnTo>
                  <a:pt x="5807" y="416088"/>
                </a:lnTo>
                <a:lnTo>
                  <a:pt x="17421" y="456908"/>
                </a:lnTo>
                <a:lnTo>
                  <a:pt x="34842" y="496556"/>
                </a:lnTo>
                <a:lnTo>
                  <a:pt x="58070" y="534563"/>
                </a:lnTo>
                <a:lnTo>
                  <a:pt x="87105" y="570461"/>
                </a:lnTo>
                <a:lnTo>
                  <a:pt x="121948" y="603781"/>
                </a:lnTo>
                <a:lnTo>
                  <a:pt x="158477" y="631265"/>
                </a:lnTo>
                <a:lnTo>
                  <a:pt x="197673" y="654520"/>
                </a:lnTo>
                <a:lnTo>
                  <a:pt x="239092" y="673548"/>
                </a:lnTo>
                <a:lnTo>
                  <a:pt x="282289" y="688347"/>
                </a:lnTo>
                <a:lnTo>
                  <a:pt x="326819" y="698917"/>
                </a:lnTo>
                <a:lnTo>
                  <a:pt x="372238" y="705260"/>
                </a:lnTo>
                <a:lnTo>
                  <a:pt x="418102" y="707374"/>
                </a:lnTo>
                <a:lnTo>
                  <a:pt x="463967" y="705260"/>
                </a:lnTo>
                <a:lnTo>
                  <a:pt x="509387" y="698917"/>
                </a:lnTo>
                <a:lnTo>
                  <a:pt x="553918" y="688347"/>
                </a:lnTo>
                <a:lnTo>
                  <a:pt x="597116" y="673548"/>
                </a:lnTo>
                <a:lnTo>
                  <a:pt x="638536" y="654520"/>
                </a:lnTo>
                <a:lnTo>
                  <a:pt x="677734" y="631265"/>
                </a:lnTo>
                <a:lnTo>
                  <a:pt x="714265" y="603781"/>
                </a:lnTo>
                <a:lnTo>
                  <a:pt x="749107" y="570461"/>
                </a:lnTo>
                <a:lnTo>
                  <a:pt x="778143" y="534563"/>
                </a:lnTo>
                <a:lnTo>
                  <a:pt x="801371" y="496556"/>
                </a:lnTo>
                <a:lnTo>
                  <a:pt x="818792" y="456908"/>
                </a:lnTo>
                <a:lnTo>
                  <a:pt x="830406" y="416088"/>
                </a:lnTo>
                <a:lnTo>
                  <a:pt x="836213" y="374565"/>
                </a:lnTo>
                <a:lnTo>
                  <a:pt x="836213" y="332808"/>
                </a:lnTo>
                <a:lnTo>
                  <a:pt x="830406" y="291285"/>
                </a:lnTo>
                <a:lnTo>
                  <a:pt x="818792" y="250465"/>
                </a:lnTo>
                <a:lnTo>
                  <a:pt x="801371" y="210817"/>
                </a:lnTo>
                <a:lnTo>
                  <a:pt x="778143" y="172810"/>
                </a:lnTo>
                <a:lnTo>
                  <a:pt x="749107" y="136912"/>
                </a:lnTo>
                <a:lnTo>
                  <a:pt x="714265" y="103592"/>
                </a:lnTo>
                <a:lnTo>
                  <a:pt x="677734" y="76108"/>
                </a:lnTo>
                <a:lnTo>
                  <a:pt x="638536" y="52853"/>
                </a:lnTo>
                <a:lnTo>
                  <a:pt x="597116" y="33826"/>
                </a:lnTo>
                <a:lnTo>
                  <a:pt x="553918" y="19027"/>
                </a:lnTo>
                <a:lnTo>
                  <a:pt x="509387" y="8456"/>
                </a:lnTo>
                <a:lnTo>
                  <a:pt x="463967" y="2114"/>
                </a:lnTo>
                <a:lnTo>
                  <a:pt x="418102" y="0"/>
                </a:lnTo>
                <a:close/>
              </a:path>
            </a:pathLst>
          </a:custGeom>
          <a:solidFill>
            <a:srgbClr val="3F679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6636749" y="4849554"/>
            <a:ext cx="507129" cy="428962"/>
          </a:xfrm>
          <a:custGeom>
            <a:avLst/>
            <a:gdLst/>
            <a:ahLst/>
            <a:cxnLst/>
            <a:rect l="l" t="t" r="r" b="b"/>
            <a:pathLst>
              <a:path w="836295" h="707390">
                <a:moveTo>
                  <a:pt x="714270" y="103592"/>
                </a:moveTo>
                <a:lnTo>
                  <a:pt x="749113" y="136912"/>
                </a:lnTo>
                <a:lnTo>
                  <a:pt x="778148" y="172810"/>
                </a:lnTo>
                <a:lnTo>
                  <a:pt x="801376" y="210817"/>
                </a:lnTo>
                <a:lnTo>
                  <a:pt x="818797" y="250465"/>
                </a:lnTo>
                <a:lnTo>
                  <a:pt x="830411" y="291285"/>
                </a:lnTo>
                <a:lnTo>
                  <a:pt x="836219" y="332808"/>
                </a:lnTo>
                <a:lnTo>
                  <a:pt x="836219" y="374565"/>
                </a:lnTo>
                <a:lnTo>
                  <a:pt x="830411" y="416088"/>
                </a:lnTo>
                <a:lnTo>
                  <a:pt x="818797" y="456908"/>
                </a:lnTo>
                <a:lnTo>
                  <a:pt x="801376" y="496556"/>
                </a:lnTo>
                <a:lnTo>
                  <a:pt x="778148" y="534563"/>
                </a:lnTo>
                <a:lnTo>
                  <a:pt x="749113" y="570461"/>
                </a:lnTo>
                <a:lnTo>
                  <a:pt x="714270" y="603781"/>
                </a:lnTo>
                <a:lnTo>
                  <a:pt x="677739" y="631265"/>
                </a:lnTo>
                <a:lnTo>
                  <a:pt x="638541" y="654520"/>
                </a:lnTo>
                <a:lnTo>
                  <a:pt x="597122" y="673547"/>
                </a:lnTo>
                <a:lnTo>
                  <a:pt x="553924" y="688346"/>
                </a:lnTo>
                <a:lnTo>
                  <a:pt x="509393" y="698917"/>
                </a:lnTo>
                <a:lnTo>
                  <a:pt x="463973" y="705259"/>
                </a:lnTo>
                <a:lnTo>
                  <a:pt x="418109" y="707373"/>
                </a:lnTo>
                <a:lnTo>
                  <a:pt x="372245" y="705259"/>
                </a:lnTo>
                <a:lnTo>
                  <a:pt x="326825" y="698917"/>
                </a:lnTo>
                <a:lnTo>
                  <a:pt x="282294" y="688346"/>
                </a:lnTo>
                <a:lnTo>
                  <a:pt x="239096" y="673547"/>
                </a:lnTo>
                <a:lnTo>
                  <a:pt x="197677" y="654520"/>
                </a:lnTo>
                <a:lnTo>
                  <a:pt x="158479" y="631265"/>
                </a:lnTo>
                <a:lnTo>
                  <a:pt x="121948" y="603781"/>
                </a:lnTo>
                <a:lnTo>
                  <a:pt x="87105" y="570461"/>
                </a:lnTo>
                <a:lnTo>
                  <a:pt x="58070" y="534563"/>
                </a:lnTo>
                <a:lnTo>
                  <a:pt x="34842" y="496556"/>
                </a:lnTo>
                <a:lnTo>
                  <a:pt x="17421" y="456908"/>
                </a:lnTo>
                <a:lnTo>
                  <a:pt x="5807" y="416088"/>
                </a:lnTo>
                <a:lnTo>
                  <a:pt x="0" y="374565"/>
                </a:lnTo>
                <a:lnTo>
                  <a:pt x="0" y="332808"/>
                </a:lnTo>
                <a:lnTo>
                  <a:pt x="5807" y="291285"/>
                </a:lnTo>
                <a:lnTo>
                  <a:pt x="17421" y="250465"/>
                </a:lnTo>
                <a:lnTo>
                  <a:pt x="34842" y="210817"/>
                </a:lnTo>
                <a:lnTo>
                  <a:pt x="58070" y="172810"/>
                </a:lnTo>
                <a:lnTo>
                  <a:pt x="87105" y="136912"/>
                </a:lnTo>
                <a:lnTo>
                  <a:pt x="121948" y="103592"/>
                </a:lnTo>
                <a:lnTo>
                  <a:pt x="158479" y="76108"/>
                </a:lnTo>
                <a:lnTo>
                  <a:pt x="197677" y="52853"/>
                </a:lnTo>
                <a:lnTo>
                  <a:pt x="239096" y="33826"/>
                </a:lnTo>
                <a:lnTo>
                  <a:pt x="282294" y="19027"/>
                </a:lnTo>
                <a:lnTo>
                  <a:pt x="326825" y="8456"/>
                </a:lnTo>
                <a:lnTo>
                  <a:pt x="372245" y="2114"/>
                </a:lnTo>
                <a:lnTo>
                  <a:pt x="418109" y="0"/>
                </a:lnTo>
                <a:lnTo>
                  <a:pt x="463973" y="2114"/>
                </a:lnTo>
                <a:lnTo>
                  <a:pt x="509393" y="8456"/>
                </a:lnTo>
                <a:lnTo>
                  <a:pt x="553924" y="19027"/>
                </a:lnTo>
                <a:lnTo>
                  <a:pt x="597122" y="33826"/>
                </a:lnTo>
                <a:lnTo>
                  <a:pt x="638541" y="52853"/>
                </a:lnTo>
                <a:lnTo>
                  <a:pt x="677739" y="76108"/>
                </a:lnTo>
                <a:lnTo>
                  <a:pt x="714270" y="103592"/>
                </a:lnTo>
                <a:close/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8919545" y="5102275"/>
            <a:ext cx="1747299" cy="11893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9017075" y="5156618"/>
            <a:ext cx="1598403" cy="1038519"/>
          </a:xfrm>
          <a:custGeom>
            <a:avLst/>
            <a:gdLst/>
            <a:ahLst/>
            <a:cxnLst/>
            <a:rect l="l" t="t" r="r" b="b"/>
            <a:pathLst>
              <a:path w="2635884" h="1712595">
                <a:moveTo>
                  <a:pt x="2635269" y="0"/>
                </a:moveTo>
                <a:lnTo>
                  <a:pt x="8780" y="1706393"/>
                </a:lnTo>
                <a:lnTo>
                  <a:pt x="0" y="1712098"/>
                </a:lnTo>
              </a:path>
            </a:pathLst>
          </a:custGeom>
          <a:ln w="2094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8971287" y="6165819"/>
            <a:ext cx="67771" cy="58915"/>
          </a:xfrm>
          <a:custGeom>
            <a:avLst/>
            <a:gdLst/>
            <a:ahLst/>
            <a:cxnLst/>
            <a:rect l="l" t="t" r="r" b="b"/>
            <a:pathLst>
              <a:path w="111759" h="97154">
                <a:moveTo>
                  <a:pt x="56909" y="0"/>
                </a:moveTo>
                <a:lnTo>
                  <a:pt x="0" y="96910"/>
                </a:lnTo>
                <a:lnTo>
                  <a:pt x="111671" y="84292"/>
                </a:lnTo>
                <a:lnTo>
                  <a:pt x="56909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9" name="object 59"/>
          <p:cNvSpPr txBox="1"/>
          <p:nvPr/>
        </p:nvSpPr>
        <p:spPr>
          <a:xfrm>
            <a:off x="9047191" y="5349570"/>
            <a:ext cx="63689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spc="9" dirty="0">
                <a:solidFill>
                  <a:srgbClr val="3F6797"/>
                </a:solidFill>
                <a:latin typeface="Helvetica"/>
                <a:cs typeface="Helvetica"/>
              </a:rPr>
              <a:t>normal</a:t>
            </a:r>
            <a:endParaRPr sz="1577">
              <a:latin typeface="Helvetica"/>
              <a:cs typeface="Helvetica"/>
            </a:endParaRPr>
          </a:p>
        </p:txBody>
      </p:sp>
      <p:sp>
        <p:nvSpPr>
          <p:cNvPr id="67" name="object 31">
            <a:extLst>
              <a:ext uri="{FF2B5EF4-FFF2-40B4-BE49-F238E27FC236}">
                <a16:creationId xmlns:a16="http://schemas.microsoft.com/office/drawing/2014/main" id="{ACC164E1-4D15-954F-9AC7-110752ABA278}"/>
              </a:ext>
            </a:extLst>
          </p:cNvPr>
          <p:cNvSpPr/>
          <p:nvPr/>
        </p:nvSpPr>
        <p:spPr>
          <a:xfrm>
            <a:off x="10869738" y="4698819"/>
            <a:ext cx="525601" cy="7918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6301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0B06B7D5-0414-5B4C-9281-F366D1AA2F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dirty="0"/>
              <a:t>Final</a:t>
            </a:r>
            <a:r>
              <a:rPr lang="en-US" sz="4000" spc="-80" dirty="0"/>
              <a:t> </a:t>
            </a:r>
            <a:r>
              <a:rPr lang="en-US" sz="4000" dirty="0"/>
              <a:t>result</a:t>
            </a:r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60A5643-2AA1-6946-9DD8-3603D67918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777BB1-60AF-B340-95D7-0E008BF7A79E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" y="1556003"/>
            <a:ext cx="11932992" cy="4259373"/>
            <a:chOff x="1714500" y="1556004"/>
            <a:chExt cx="8628887" cy="3080003"/>
          </a:xfrm>
        </p:grpSpPr>
        <p:sp>
          <p:nvSpPr>
            <p:cNvPr id="6" name="object 6"/>
            <p:cNvSpPr/>
            <p:nvPr/>
          </p:nvSpPr>
          <p:spPr>
            <a:xfrm>
              <a:off x="2374391" y="2410968"/>
              <a:ext cx="3928872" cy="22250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37959" y="3508248"/>
              <a:ext cx="3805428" cy="1127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97480" y="1571245"/>
              <a:ext cx="736092" cy="417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91127" y="1578864"/>
              <a:ext cx="726948" cy="4099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80205" y="1578864"/>
              <a:ext cx="748283" cy="4175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19416" y="1629155"/>
              <a:ext cx="656843" cy="3672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86045" y="1613917"/>
              <a:ext cx="664463" cy="3749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08064" y="1624583"/>
              <a:ext cx="653796" cy="3718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008" y="1650493"/>
              <a:ext cx="673607" cy="3794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14500" y="1556004"/>
              <a:ext cx="725424" cy="4175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488488" y="1641806"/>
              <a:ext cx="15621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b="1" dirty="0">
                  <a:latin typeface="Times New Roman"/>
                  <a:cs typeface="Times New Roman"/>
                </a:rPr>
                <a:t>+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3470275" y="1629283"/>
              <a:ext cx="1562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b="1" dirty="0">
                  <a:latin typeface="Times New Roman"/>
                  <a:cs typeface="Times New Roman"/>
                </a:rPr>
                <a:t>+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4477892" y="1637538"/>
              <a:ext cx="1562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b="1" dirty="0">
                  <a:latin typeface="Times New Roman"/>
                  <a:cs typeface="Times New Roman"/>
                </a:rPr>
                <a:t>+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460872" y="1645411"/>
              <a:ext cx="1562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b="1" dirty="0">
                  <a:latin typeface="Times New Roman"/>
                  <a:cs typeface="Times New Roman"/>
                </a:rPr>
                <a:t>+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399403" y="1664589"/>
              <a:ext cx="1562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b="1" dirty="0">
                  <a:latin typeface="Times New Roman"/>
                  <a:cs typeface="Times New Roman"/>
                </a:rPr>
                <a:t>+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7298816" y="1648714"/>
              <a:ext cx="1562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b="1" dirty="0">
                  <a:latin typeface="Times New Roman"/>
                  <a:cs typeface="Times New Roman"/>
                </a:rPr>
                <a:t>+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8226043" y="1686814"/>
              <a:ext cx="1562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b="1" dirty="0">
                  <a:latin typeface="Times New Roman"/>
                  <a:cs typeface="Times New Roman"/>
                </a:rPr>
                <a:t>+</a:t>
              </a:r>
              <a:endParaRPr>
                <a:latin typeface="Times New Roman"/>
                <a:cs typeface="Times New Roman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1931314" y="3199257"/>
              <a:ext cx="1993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=</a:t>
              </a:r>
              <a:endParaRPr sz="240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5292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CCAC7C-92A4-874D-9394-9F0A5D2E23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Deferred shading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Efficient light calculation</a:t>
            </a:r>
          </a:p>
          <a:p>
            <a:pPr lvl="2"/>
            <a:r>
              <a:rPr lang="en-US" dirty="0"/>
              <a:t>Allows for many light sources (thousands)</a:t>
            </a:r>
          </a:p>
          <a:p>
            <a:pPr lvl="2"/>
            <a:r>
              <a:rPr lang="en-US" dirty="0"/>
              <a:t>“Simpler” rendering pipeline (avoids “Mega Shaders”)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Transparency can be a problem</a:t>
            </a:r>
          </a:p>
          <a:p>
            <a:pPr lvl="3"/>
            <a:r>
              <a:rPr lang="en-US" dirty="0"/>
              <a:t>Can be handled by sorting, depth-peeling, order-independent-transparency</a:t>
            </a:r>
          </a:p>
          <a:p>
            <a:pPr lvl="2"/>
            <a:r>
              <a:rPr lang="en-US" dirty="0"/>
              <a:t>More materials requires more buffers</a:t>
            </a:r>
          </a:p>
          <a:p>
            <a:pPr lvl="2"/>
            <a:r>
              <a:rPr lang="en-US" dirty="0"/>
              <a:t>Antialiasing in HW not used</a:t>
            </a:r>
          </a:p>
          <a:p>
            <a:pPr lvl="3"/>
            <a:r>
              <a:rPr lang="en-US" dirty="0"/>
              <a:t>Can be solved with edge detection + smoothing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3BA13C-83D7-3F47-8B9A-3B6EDDB77A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87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02B6E6-5358-0F4D-809A-F841384F43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Post-processing effects</a:t>
            </a:r>
          </a:p>
          <a:p>
            <a:pPr lvl="1" algn="ctr"/>
            <a:r>
              <a:rPr lang="en-US" dirty="0"/>
              <a:t>Depth of field, blur, bloom, antialiasing, motion blur,...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C49A787-79B6-F048-80E2-65DB2D869FF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>
            <a:spLocks noChangeAspect="1"/>
          </p:cNvSpPr>
          <p:nvPr/>
        </p:nvSpPr>
        <p:spPr>
          <a:xfrm>
            <a:off x="1386348" y="2418542"/>
            <a:ext cx="4445474" cy="3017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>
            <a:spLocks noChangeAspect="1"/>
          </p:cNvSpPr>
          <p:nvPr/>
        </p:nvSpPr>
        <p:spPr>
          <a:xfrm>
            <a:off x="6477000" y="2418542"/>
            <a:ext cx="4434842" cy="3017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67087" y="5436062"/>
            <a:ext cx="148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Without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bloom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10221" y="5436062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With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bloom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8400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01261C0-388C-D24A-B9B5-A5AAAB6B4E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4400" y="827733"/>
                <a:ext cx="7543800" cy="52025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Toon Shader</a:t>
                </a:r>
              </a:p>
              <a:p>
                <a:pPr lvl="1"/>
                <a:r>
                  <a:rPr lang="en-US" dirty="0"/>
                  <a:t>Determine dot product between view vector and normal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∈(−∞,0]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,0.5)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base color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.5,∞)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highlight color</a:t>
                </a:r>
              </a:p>
              <a:p>
                <a:pPr lvl="1"/>
                <a:r>
                  <a:rPr lang="en-US" dirty="0"/>
                  <a:t>Can utilize 1D texture for flexibility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01261C0-388C-D24A-B9B5-A5AAAB6B4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4400" y="827733"/>
                <a:ext cx="7543800" cy="5202536"/>
              </a:xfrm>
              <a:blipFill>
                <a:blip r:embed="rId2"/>
                <a:stretch>
                  <a:fillRect l="-2020" t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>
            <a:spLocks noChangeAspect="1"/>
          </p:cNvSpPr>
          <p:nvPr/>
        </p:nvSpPr>
        <p:spPr>
          <a:xfrm>
            <a:off x="8030210" y="1899869"/>
            <a:ext cx="3903980" cy="3058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A53CE3-7A1C-464D-97AF-5A5BC377B78C}"/>
              </a:ext>
            </a:extLst>
          </p:cNvPr>
          <p:cNvSpPr/>
          <p:nvPr/>
        </p:nvSpPr>
        <p:spPr>
          <a:xfrm>
            <a:off x="685800" y="5799434"/>
            <a:ext cx="1082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float color = texture1D(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toonTexture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dot(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V_eye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N));</a:t>
            </a:r>
          </a:p>
        </p:txBody>
      </p:sp>
    </p:spTree>
    <p:extLst>
      <p:ext uri="{BB962C8B-B14F-4D97-AF65-F5344CB8AC3E}">
        <p14:creationId xmlns:p14="http://schemas.microsoft.com/office/powerpoint/2010/main" val="1844199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178577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4496</TotalTime>
  <Words>3084</Words>
  <Application>Microsoft Macintosh PowerPoint</Application>
  <PresentationFormat>Widescreen</PresentationFormat>
  <Paragraphs>705</Paragraphs>
  <Slides>94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9" baseType="lpstr">
      <vt:lpstr>Arial</vt:lpstr>
      <vt:lpstr>Arial-BoldItalicMT</vt:lpstr>
      <vt:lpstr>Calibri</vt:lpstr>
      <vt:lpstr>Cambria Math</vt:lpstr>
      <vt:lpstr>Courier New</vt:lpstr>
      <vt:lpstr>Gill Sans</vt:lpstr>
      <vt:lpstr>Gill Sans MT</vt:lpstr>
      <vt:lpstr>GillSans-Light</vt:lpstr>
      <vt:lpstr>Helvetica</vt:lpstr>
      <vt:lpstr>Helvetica-Light</vt:lpstr>
      <vt:lpstr>Menlo</vt:lpstr>
      <vt:lpstr>STIXGeneral</vt:lpstr>
      <vt:lpstr>Tahoma</vt:lpstr>
      <vt:lpstr>Times New Roman</vt:lpstr>
      <vt:lpstr>17/02/15</vt:lpstr>
      <vt:lpstr>CIS 4930-001: Introduction to Augmented and Virtual Reality</vt:lpstr>
      <vt:lpstr>PowerPoint Presentation</vt:lpstr>
      <vt:lpstr>Anisotrophic lighting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144</cp:revision>
  <cp:lastPrinted>2019-10-09T21:08:02Z</cp:lastPrinted>
  <dcterms:created xsi:type="dcterms:W3CDTF">2013-08-12T17:41:37Z</dcterms:created>
  <dcterms:modified xsi:type="dcterms:W3CDTF">2019-10-09T21:25:48Z</dcterms:modified>
</cp:coreProperties>
</file>